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3"/>
  </p:notesMasterIdLst>
  <p:handoutMasterIdLst>
    <p:handoutMasterId r:id="rId34"/>
  </p:handoutMasterIdLst>
  <p:sldIdLst>
    <p:sldId id="547" r:id="rId2"/>
    <p:sldId id="550" r:id="rId3"/>
    <p:sldId id="558" r:id="rId4"/>
    <p:sldId id="793" r:id="rId5"/>
    <p:sldId id="794" r:id="rId6"/>
    <p:sldId id="795" r:id="rId7"/>
    <p:sldId id="796" r:id="rId8"/>
    <p:sldId id="775" r:id="rId9"/>
    <p:sldId id="763" r:id="rId10"/>
    <p:sldId id="784" r:id="rId11"/>
    <p:sldId id="785" r:id="rId12"/>
    <p:sldId id="786" r:id="rId13"/>
    <p:sldId id="787" r:id="rId14"/>
    <p:sldId id="788" r:id="rId15"/>
    <p:sldId id="789" r:id="rId16"/>
    <p:sldId id="790" r:id="rId17"/>
    <p:sldId id="792" r:id="rId18"/>
    <p:sldId id="797" r:id="rId19"/>
    <p:sldId id="798" r:id="rId20"/>
    <p:sldId id="799" r:id="rId21"/>
    <p:sldId id="801" r:id="rId22"/>
    <p:sldId id="800" r:id="rId23"/>
    <p:sldId id="802" r:id="rId24"/>
    <p:sldId id="803" r:id="rId25"/>
    <p:sldId id="804" r:id="rId26"/>
    <p:sldId id="805" r:id="rId27"/>
    <p:sldId id="807" r:id="rId28"/>
    <p:sldId id="562" r:id="rId29"/>
    <p:sldId id="554" r:id="rId30"/>
    <p:sldId id="552" r:id="rId31"/>
    <p:sldId id="55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1" autoAdjust="0"/>
    <p:restoredTop sz="94660"/>
  </p:normalViewPr>
  <p:slideViewPr>
    <p:cSldViewPr>
      <p:cViewPr varScale="1">
        <p:scale>
          <a:sx n="112" d="100"/>
          <a:sy n="112" d="100"/>
        </p:scale>
        <p:origin x="-1488" y="-90"/>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17/08/2018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8/17/2018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Member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cplusplus.com/reference/set/se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Some standard templated classes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set class</a:t>
            </a:r>
            <a:endParaRPr lang="en-CA" dirty="0"/>
          </a:p>
        </p:txBody>
      </p:sp>
      <p:sp>
        <p:nvSpPr>
          <p:cNvPr id="3" name="Content Placeholder 2"/>
          <p:cNvSpPr>
            <a:spLocks noGrp="1"/>
          </p:cNvSpPr>
          <p:nvPr>
            <p:ph idx="1"/>
          </p:nvPr>
        </p:nvSpPr>
        <p:spPr/>
        <p:txBody>
          <a:bodyPr/>
          <a:lstStyle/>
          <a:p>
            <a:r>
              <a:rPr lang="en-CA" dirty="0" smtClean="0"/>
              <a:t>What can we do with a set?</a:t>
            </a:r>
          </a:p>
          <a:p>
            <a:pPr lvl="1"/>
            <a:r>
              <a:rPr lang="en-CA" dirty="0" smtClean="0"/>
              <a:t>Fortunately, all this is documented at cplusplus.com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28575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285" y="3068960"/>
            <a:ext cx="28098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630958"/>
            <a:ext cx="2838450" cy="346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6263655"/>
            <a:ext cx="3168352" cy="276999"/>
          </a:xfrm>
          <a:prstGeom prst="rect">
            <a:avLst/>
          </a:prstGeom>
        </p:spPr>
        <p:txBody>
          <a:bodyPr wrap="square">
            <a:spAutoFit/>
          </a:bodyPr>
          <a:lstStyle/>
          <a:p>
            <a:r>
              <a:rPr lang="en-CA" sz="1200" dirty="0">
                <a:hlinkClick r:id="rId5"/>
              </a:rPr>
              <a:t>http://www.cplusplus.com/reference/set/set</a:t>
            </a:r>
            <a:r>
              <a:rPr lang="en-CA" sz="1200" dirty="0" smtClean="0">
                <a:hlinkClick r:id="rId5"/>
              </a:rPr>
              <a:t>/</a:t>
            </a:r>
            <a:r>
              <a:rPr lang="en-CA" sz="1200" dirty="0" smtClean="0"/>
              <a:t> </a:t>
            </a:r>
            <a:endParaRPr lang="en-CA" sz="1200" dirty="0"/>
          </a:p>
        </p:txBody>
      </p:sp>
    </p:spTree>
    <p:extLst>
      <p:ext uri="{BB962C8B-B14F-4D97-AF65-F5344CB8AC3E}">
        <p14:creationId xmlns:p14="http://schemas.microsoft.com/office/powerpoint/2010/main" val="189852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set class</a:t>
            </a:r>
            <a:endParaRPr lang="en-CA" dirty="0"/>
          </a:p>
        </p:txBody>
      </p:sp>
      <p:sp>
        <p:nvSpPr>
          <p:cNvPr id="3" name="Content Placeholder 2"/>
          <p:cNvSpPr>
            <a:spLocks noGrp="1"/>
          </p:cNvSpPr>
          <p:nvPr>
            <p:ph idx="1"/>
          </p:nvPr>
        </p:nvSpPr>
        <p:spPr/>
        <p:txBody>
          <a:bodyPr/>
          <a:lstStyle/>
          <a:p>
            <a:r>
              <a:rPr lang="en-CA" dirty="0" smtClean="0"/>
              <a:t>The documentation says nothing about how the class is written</a:t>
            </a:r>
          </a:p>
          <a:p>
            <a:r>
              <a:rPr lang="en-CA" dirty="0" smtClean="0"/>
              <a:t>It only documents:</a:t>
            </a:r>
          </a:p>
          <a:p>
            <a:pPr lvl="1"/>
            <a:r>
              <a:rPr lang="en-CA" dirty="0" smtClean="0"/>
              <a:t>The template parameters</a:t>
            </a:r>
          </a:p>
          <a:p>
            <a:pPr lvl="1"/>
            <a:r>
              <a:rPr lang="en-CA" dirty="0" smtClean="0"/>
              <a:t>Any types associated with the class</a:t>
            </a:r>
          </a:p>
          <a:p>
            <a:pPr lvl="1"/>
            <a:r>
              <a:rPr lang="en-CA" dirty="0" smtClean="0"/>
              <a:t>The member functions</a:t>
            </a:r>
          </a:p>
          <a:p>
            <a:pPr lvl="1"/>
            <a:endParaRPr lang="en-CA" dirty="0"/>
          </a:p>
          <a:p>
            <a:r>
              <a:rPr lang="en-CA" dirty="0" smtClean="0"/>
              <a:t>We will look at the member functions</a:t>
            </a:r>
          </a:p>
        </p:txBody>
      </p:sp>
    </p:spTree>
    <p:extLst>
      <p:ext uri="{BB962C8B-B14F-4D97-AF65-F5344CB8AC3E}">
        <p14:creationId xmlns:p14="http://schemas.microsoft.com/office/powerpoint/2010/main" val="331380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set class</a:t>
            </a:r>
            <a:endParaRPr lang="en-CA" dirty="0"/>
          </a:p>
        </p:txBody>
      </p:sp>
      <p:sp>
        <p:nvSpPr>
          <p:cNvPr id="3" name="Content Placeholder 2"/>
          <p:cNvSpPr>
            <a:spLocks noGrp="1"/>
          </p:cNvSpPr>
          <p:nvPr>
            <p:ph idx="1"/>
          </p:nvPr>
        </p:nvSpPr>
        <p:spPr/>
        <p:txBody>
          <a:bodyPr/>
          <a:lstStyle/>
          <a:p>
            <a:r>
              <a:rPr lang="en-CA" dirty="0" smtClean="0"/>
              <a:t>For now, we will focus on only some of the member functions:</a:t>
            </a:r>
          </a:p>
          <a:p>
            <a:pPr marL="0" indent="0">
              <a:buNone/>
            </a:pPr>
            <a:r>
              <a:rPr lang="en-CA" b="1" dirty="0" smtClean="0">
                <a:latin typeface="Arial" panose="020B0604020202020204" pitchFamily="34" charset="0"/>
              </a:rPr>
              <a:t>Member functions</a:t>
            </a:r>
          </a:p>
          <a:p>
            <a:pPr marL="0" indent="0">
              <a:buNone/>
            </a:pPr>
            <a:endParaRPr lang="en-CA" b="1" dirty="0">
              <a:latin typeface="Arial" panose="020B0604020202020204" pitchFamily="34" charset="0"/>
            </a:endParaRPr>
          </a:p>
          <a:p>
            <a:pPr marL="0" indent="0">
              <a:buNone/>
            </a:pPr>
            <a:endParaRPr lang="en-CA" b="1" dirty="0" smtClean="0">
              <a:latin typeface="Arial" panose="020B0604020202020204" pitchFamily="34" charset="0"/>
            </a:endParaRPr>
          </a:p>
          <a:p>
            <a:pPr marL="0" indent="0">
              <a:buNone/>
            </a:pPr>
            <a:endParaRPr lang="en-CA" b="1" dirty="0">
              <a:latin typeface="Arial" panose="020B0604020202020204" pitchFamily="34" charset="0"/>
            </a:endParaRPr>
          </a:p>
          <a:p>
            <a:pPr marL="400050" lvl="1" indent="0">
              <a:buNone/>
            </a:pPr>
            <a:r>
              <a:rPr lang="en-CA" b="1" dirty="0" smtClean="0">
                <a:latin typeface="Arial" panose="020B0604020202020204" pitchFamily="34" charset="0"/>
              </a:rPr>
              <a:t>Capacity</a:t>
            </a:r>
          </a:p>
          <a:p>
            <a:pPr marL="400050" lvl="1" indent="0">
              <a:buNone/>
            </a:pPr>
            <a:endParaRPr lang="en-CA" b="1" dirty="0" smtClean="0">
              <a:latin typeface="Arial" panose="020B0604020202020204" pitchFamily="34" charset="0"/>
            </a:endParaRPr>
          </a:p>
          <a:p>
            <a:pPr marL="400050" lvl="1" indent="0">
              <a:buNone/>
            </a:pPr>
            <a:endParaRPr lang="en-CA" b="1" dirty="0">
              <a:latin typeface="Arial" panose="020B0604020202020204" pitchFamily="34" charset="0"/>
            </a:endParaRPr>
          </a:p>
          <a:p>
            <a:pPr marL="400050" lvl="1" indent="0">
              <a:buNone/>
            </a:pPr>
            <a:endParaRPr lang="en-CA" b="1" dirty="0" smtClean="0">
              <a:latin typeface="Arial" panose="020B0604020202020204" pitchFamily="34" charset="0"/>
            </a:endParaRPr>
          </a:p>
          <a:p>
            <a:pPr marL="400050" lvl="1" indent="0">
              <a:buNone/>
            </a:pPr>
            <a:r>
              <a:rPr lang="en-CA" b="1" dirty="0" smtClean="0">
                <a:latin typeface="Arial" panose="020B0604020202020204" pitchFamily="34" charset="0"/>
              </a:rPr>
              <a:t>Modifiers</a:t>
            </a:r>
          </a:p>
        </p:txBody>
      </p:sp>
      <p:graphicFrame>
        <p:nvGraphicFramePr>
          <p:cNvPr id="4" name="Table 3"/>
          <p:cNvGraphicFramePr>
            <a:graphicFrameLocks noGrp="1"/>
          </p:cNvGraphicFramePr>
          <p:nvPr>
            <p:extLst>
              <p:ext uri="{D42A27DB-BD31-4B8C-83A1-F6EECF244321}">
                <p14:modId xmlns:p14="http://schemas.microsoft.com/office/powerpoint/2010/main" val="2659729940"/>
              </p:ext>
            </p:extLst>
          </p:nvPr>
        </p:nvGraphicFramePr>
        <p:xfrm>
          <a:off x="1115616" y="2389660"/>
          <a:ext cx="7704856" cy="1005840"/>
        </p:xfrm>
        <a:graphic>
          <a:graphicData uri="http://schemas.openxmlformats.org/drawingml/2006/table">
            <a:tbl>
              <a:tblPr firstRow="1" bandRow="1">
                <a:tableStyleId>{2D5ABB26-0587-4C30-8999-92F81FD0307C}</a:tableStyleId>
              </a:tblPr>
              <a:tblGrid>
                <a:gridCol w="2080311"/>
                <a:gridCol w="5624545"/>
              </a:tblGrid>
              <a:tr h="120013">
                <a:tc>
                  <a:txBody>
                    <a:bodyPr/>
                    <a:lstStyle/>
                    <a:p>
                      <a:r>
                        <a:rPr lang="en-CA" sz="1600" b="1" dirty="0" smtClean="0">
                          <a:solidFill>
                            <a:srgbClr val="002060"/>
                          </a:solidFill>
                          <a:latin typeface="Arial" panose="020B0604020202020204" pitchFamily="34" charset="0"/>
                          <a:cs typeface="Arial" panose="020B0604020202020204" pitchFamily="34" charset="0"/>
                        </a:rPr>
                        <a:t>(constructor)</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r>
                        <a:rPr lang="en-CA" sz="1600" b="0" dirty="0" smtClean="0">
                          <a:latin typeface="Arial" panose="020B0604020202020204" pitchFamily="34" charset="0"/>
                          <a:cs typeface="Arial" panose="020B0604020202020204" pitchFamily="34" charset="0"/>
                        </a:rPr>
                        <a:t>Construct set </a:t>
                      </a:r>
                      <a:r>
                        <a:rPr lang="en-CA" sz="1600" b="0" dirty="0" smtClean="0">
                          <a:solidFill>
                            <a:srgbClr val="00B050"/>
                          </a:solidFill>
                          <a:latin typeface="Arial" panose="020B0604020202020204" pitchFamily="34" charset="0"/>
                          <a:cs typeface="Arial" panose="020B0604020202020204" pitchFamily="34" charset="0"/>
                        </a:rPr>
                        <a:t>(public member function)</a:t>
                      </a:r>
                      <a:endParaRPr lang="en-CA" sz="1600" b="0" dirty="0">
                        <a:solidFill>
                          <a:srgbClr val="00B05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(destructor)</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0" dirty="0" smtClean="0">
                          <a:latin typeface="Arial" panose="020B0604020202020204" pitchFamily="34" charset="0"/>
                          <a:cs typeface="Arial" panose="020B0604020202020204" pitchFamily="34" charset="0"/>
                        </a:rPr>
                        <a:t>Set destructor</a:t>
                      </a:r>
                      <a:r>
                        <a:rPr lang="en-CA" sz="1600" b="0" dirty="0" smtClean="0">
                          <a:latin typeface="Arial" panose="020B0604020202020204" pitchFamily="34" charset="0"/>
                          <a:cs typeface="Arial" panose="020B0604020202020204" pitchFamily="34" charset="0"/>
                        </a:rPr>
                        <a: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operator=</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0" dirty="0" smtClean="0">
                          <a:latin typeface="Arial" panose="020B0604020202020204" pitchFamily="34" charset="0"/>
                          <a:cs typeface="Arial" panose="020B0604020202020204" pitchFamily="34" charset="0"/>
                        </a:rPr>
                        <a:t>Copy container content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6781527"/>
              </p:ext>
            </p:extLst>
          </p:nvPr>
        </p:nvGraphicFramePr>
        <p:xfrm>
          <a:off x="1115616" y="3816804"/>
          <a:ext cx="7704856" cy="1005840"/>
        </p:xfrm>
        <a:graphic>
          <a:graphicData uri="http://schemas.openxmlformats.org/drawingml/2006/table">
            <a:tbl>
              <a:tblPr firstRow="1" bandRow="1">
                <a:tableStyleId>{2D5ABB26-0587-4C30-8999-92F81FD0307C}</a:tableStyleId>
              </a:tblPr>
              <a:tblGrid>
                <a:gridCol w="2080311"/>
                <a:gridCol w="5624545"/>
              </a:tblGrid>
              <a:tr h="120013">
                <a:tc>
                  <a:txBody>
                    <a:bodyPr/>
                    <a:lstStyle/>
                    <a:p>
                      <a:r>
                        <a:rPr lang="en-CA" sz="1600" b="1" dirty="0" smtClean="0">
                          <a:solidFill>
                            <a:srgbClr val="002060"/>
                          </a:solidFill>
                          <a:latin typeface="Arial" panose="020B0604020202020204" pitchFamily="34" charset="0"/>
                          <a:cs typeface="Arial" panose="020B0604020202020204" pitchFamily="34" charset="0"/>
                        </a:rPr>
                        <a:t>empty</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Test whether container is empty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size</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Return</a:t>
                      </a:r>
                      <a:r>
                        <a:rPr lang="en-CA" sz="1600" baseline="0" dirty="0" smtClean="0">
                          <a:latin typeface="Arial" panose="020B0604020202020204" pitchFamily="34" charset="0"/>
                          <a:cs typeface="Arial" panose="020B0604020202020204" pitchFamily="34" charset="0"/>
                        </a:rPr>
                        <a:t> container size</a:t>
                      </a:r>
                      <a:r>
                        <a:rPr lang="en-CA" sz="1600" dirty="0" smtClean="0">
                          <a:latin typeface="Arial" panose="020B0604020202020204" pitchFamily="34" charset="0"/>
                          <a:cs typeface="Arial" panose="020B0604020202020204" pitchFamily="34" charset="0"/>
                        </a:rPr>
                        <a: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err="1" smtClean="0">
                          <a:solidFill>
                            <a:srgbClr val="002060"/>
                          </a:solidFill>
                          <a:latin typeface="Arial" panose="020B0604020202020204" pitchFamily="34" charset="0"/>
                          <a:cs typeface="Arial" panose="020B0604020202020204" pitchFamily="34" charset="0"/>
                        </a:rPr>
                        <a:t>max_size</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Return maximum size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4045866"/>
              </p:ext>
            </p:extLst>
          </p:nvPr>
        </p:nvGraphicFramePr>
        <p:xfrm>
          <a:off x="1115616" y="5184956"/>
          <a:ext cx="7704856" cy="1341120"/>
        </p:xfrm>
        <a:graphic>
          <a:graphicData uri="http://schemas.openxmlformats.org/drawingml/2006/table">
            <a:tbl>
              <a:tblPr firstRow="1" bandRow="1">
                <a:tableStyleId>{2D5ABB26-0587-4C30-8999-92F81FD0307C}</a:tableStyleId>
              </a:tblPr>
              <a:tblGrid>
                <a:gridCol w="2080311"/>
                <a:gridCol w="5624545"/>
              </a:tblGrid>
              <a:tr h="120013">
                <a:tc>
                  <a:txBody>
                    <a:bodyPr/>
                    <a:lstStyle/>
                    <a:p>
                      <a:r>
                        <a:rPr lang="en-CA" sz="1600" b="1" dirty="0" smtClean="0">
                          <a:solidFill>
                            <a:srgbClr val="002060"/>
                          </a:solidFill>
                          <a:latin typeface="Arial" panose="020B0604020202020204" pitchFamily="34" charset="0"/>
                          <a:cs typeface="Arial" panose="020B0604020202020204" pitchFamily="34" charset="0"/>
                        </a:rPr>
                        <a:t>insert</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Insert element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erase</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Erase elements</a:t>
                      </a:r>
                      <a:r>
                        <a:rPr lang="en-CA" sz="1600" dirty="0" smtClean="0">
                          <a:latin typeface="Arial" panose="020B0604020202020204" pitchFamily="34" charset="0"/>
                          <a:cs typeface="Arial" panose="020B0604020202020204" pitchFamily="34" charset="0"/>
                        </a:rPr>
                        <a: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swap</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Swap content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clear</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Clear content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939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std::set::empty</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smtClean="0">
                <a:solidFill>
                  <a:srgbClr val="00B050"/>
                </a:solidFill>
                <a:latin typeface="Consolas" panose="020B0609020204030204" pitchFamily="49" charset="0"/>
                <a:cs typeface="Consolas" panose="020B0609020204030204" pitchFamily="49" charset="0"/>
              </a:rPr>
              <a:t>bool empty() const </a:t>
            </a:r>
            <a:r>
              <a:rPr lang="en-CA" b="1" dirty="0" err="1" smtClean="0">
                <a:solidFill>
                  <a:srgbClr val="00B050"/>
                </a:solidFill>
                <a:latin typeface="Consolas" panose="020B0609020204030204" pitchFamily="49" charset="0"/>
                <a:cs typeface="Consolas" panose="020B0609020204030204" pitchFamily="49" charset="0"/>
              </a:rPr>
              <a:t>noexcept</a:t>
            </a:r>
            <a:r>
              <a:rPr lang="en-CA" b="1" dirty="0" smtClean="0">
                <a:solidFill>
                  <a:srgbClr val="00B050"/>
                </a:solidFill>
                <a:latin typeface="Consolas" panose="020B0609020204030204" pitchFamily="49" charset="0"/>
                <a:cs typeface="Consolas" panose="020B0609020204030204" pitchFamily="49" charset="0"/>
              </a:rPr>
              <a:t>;</a:t>
            </a:r>
          </a:p>
          <a:p>
            <a:pPr marL="0" indent="0">
              <a:buNone/>
            </a:pPr>
            <a:r>
              <a:rPr lang="en-CA" b="1" dirty="0" smtClean="0">
                <a:latin typeface="Arial" panose="020B0604020202020204" pitchFamily="34" charset="0"/>
              </a:rPr>
              <a:t>Test whether container is empty</a:t>
            </a:r>
          </a:p>
          <a:p>
            <a:pPr marL="0" indent="0">
              <a:buNone/>
            </a:pPr>
            <a:r>
              <a:rPr lang="en-CA" dirty="0" smtClean="0">
                <a:latin typeface="Arial" panose="020B0604020202020204" pitchFamily="34" charset="0"/>
              </a:rPr>
              <a:t>Returns whether the set container is empty (i.e. whether its size is 0)</a:t>
            </a:r>
          </a:p>
          <a:p>
            <a:pPr marL="0" indent="0">
              <a:buNone/>
            </a:pPr>
            <a:r>
              <a:rPr lang="en-CA" dirty="0" smtClean="0">
                <a:latin typeface="Arial" panose="020B0604020202020204" pitchFamily="34" charset="0"/>
              </a:rPr>
              <a:t>This function does not modify the container in any way. To clear the contents of a set container, see set::clear</a:t>
            </a:r>
          </a:p>
          <a:p>
            <a:pPr marL="0" indent="0">
              <a:buNone/>
            </a:pPr>
            <a:r>
              <a:rPr lang="en-CA" b="1" dirty="0" smtClean="0">
                <a:latin typeface="Arial" panose="020B0604020202020204" pitchFamily="34" charset="0"/>
              </a:rPr>
              <a:t>Parameters</a:t>
            </a:r>
          </a:p>
          <a:p>
            <a:pPr marL="400050" lvl="1" indent="0">
              <a:buNone/>
            </a:pPr>
            <a:r>
              <a:rPr lang="en-CA" dirty="0" smtClean="0">
                <a:latin typeface="Arial" panose="020B0604020202020204" pitchFamily="34" charset="0"/>
              </a:rPr>
              <a:t>none</a:t>
            </a:r>
          </a:p>
          <a:p>
            <a:pPr marL="0" indent="0">
              <a:buNone/>
            </a:pPr>
            <a:r>
              <a:rPr lang="en-CA" b="1" dirty="0" smtClean="0">
                <a:latin typeface="Arial" panose="020B0604020202020204" pitchFamily="34" charset="0"/>
              </a:rPr>
              <a:t>Return Value</a:t>
            </a:r>
          </a:p>
          <a:p>
            <a:pPr marL="400050" lvl="1" indent="0">
              <a:buNone/>
            </a:pPr>
            <a:r>
              <a:rPr lang="en-CA" dirty="0" smtClean="0">
                <a:latin typeface="Consolas" panose="020B0609020204030204" pitchFamily="49" charset="0"/>
                <a:cs typeface="Consolas" panose="020B0609020204030204" pitchFamily="49" charset="0"/>
              </a:rPr>
              <a:t>true</a:t>
            </a:r>
            <a:r>
              <a:rPr lang="en-CA" dirty="0" smtClean="0">
                <a:latin typeface="Arial" panose="020B0604020202020204" pitchFamily="34" charset="0"/>
              </a:rPr>
              <a:t> if the container size is </a:t>
            </a:r>
            <a:r>
              <a:rPr lang="en-CA" dirty="0" smtClean="0">
                <a:latin typeface="Consolas" panose="020B0609020204030204" pitchFamily="49" charset="0"/>
                <a:cs typeface="Consolas" panose="020B0609020204030204" pitchFamily="49" charset="0"/>
              </a:rPr>
              <a:t>0</a:t>
            </a:r>
            <a:r>
              <a:rPr lang="en-CA" dirty="0" smtClean="0">
                <a:latin typeface="Arial" panose="020B0604020202020204" pitchFamily="34" charset="0"/>
              </a:rPr>
              <a:t>, </a:t>
            </a:r>
            <a:r>
              <a:rPr lang="en-CA" dirty="0" smtClean="0">
                <a:latin typeface="Consolas" panose="020B0609020204030204" pitchFamily="49" charset="0"/>
                <a:cs typeface="Consolas" panose="020B0609020204030204" pitchFamily="49" charset="0"/>
              </a:rPr>
              <a:t>false</a:t>
            </a:r>
            <a:r>
              <a:rPr lang="en-CA" dirty="0" smtClean="0">
                <a:latin typeface="Arial" panose="020B0604020202020204" pitchFamily="34" charset="0"/>
              </a:rPr>
              <a:t> otherwise.</a:t>
            </a:r>
          </a:p>
          <a:p>
            <a:pPr marL="0" indent="0">
              <a:buNone/>
            </a:pPr>
            <a:r>
              <a:rPr lang="en-CA" b="1" dirty="0" smtClean="0">
                <a:latin typeface="Arial" panose="020B0604020202020204" pitchFamily="34" charset="0"/>
              </a:rPr>
              <a:t>Complexity</a:t>
            </a:r>
            <a:endParaRPr lang="en-CA" b="1" dirty="0">
              <a:latin typeface="Arial" panose="020B0604020202020204" pitchFamily="34" charset="0"/>
            </a:endParaRPr>
          </a:p>
          <a:p>
            <a:pPr marL="400050" lvl="1" indent="0">
              <a:buNone/>
            </a:pPr>
            <a:r>
              <a:rPr lang="en-CA" dirty="0" smtClean="0">
                <a:latin typeface="Arial" panose="020B0604020202020204" pitchFamily="34" charset="0"/>
              </a:rPr>
              <a:t>Constant.</a:t>
            </a:r>
            <a:endParaRPr lang="en-CA" dirty="0">
              <a:latin typeface="Arial" panose="020B0604020202020204" pitchFamily="34" charset="0"/>
            </a:endParaRPr>
          </a:p>
          <a:p>
            <a:pPr marL="0" indent="0">
              <a:buNone/>
            </a:pPr>
            <a:r>
              <a:rPr lang="en-CA" b="1" dirty="0" smtClean="0">
                <a:latin typeface="Arial" panose="020B0604020202020204" pitchFamily="34" charset="0"/>
              </a:rPr>
              <a:t>Exception safety</a:t>
            </a:r>
            <a:endParaRPr lang="en-CA" b="1" dirty="0">
              <a:latin typeface="Arial" panose="020B0604020202020204" pitchFamily="34" charset="0"/>
            </a:endParaRPr>
          </a:p>
          <a:p>
            <a:pPr marL="400050" lvl="1" indent="0">
              <a:buNone/>
            </a:pPr>
            <a:r>
              <a:rPr lang="en-CA" b="1" dirty="0" smtClean="0">
                <a:latin typeface="Arial" panose="020B0604020202020204" pitchFamily="34" charset="0"/>
              </a:rPr>
              <a:t>No-throw guarantee: </a:t>
            </a:r>
            <a:r>
              <a:rPr lang="en-CA" dirty="0" smtClean="0">
                <a:latin typeface="Arial" panose="020B0604020202020204" pitchFamily="34" charset="0"/>
              </a:rPr>
              <a:t>this member function never throws exceptions.</a:t>
            </a:r>
            <a:endParaRPr lang="en-CA" dirty="0">
              <a:latin typeface="Arial" panose="020B0604020202020204" pitchFamily="34" charset="0"/>
            </a:endParaRPr>
          </a:p>
          <a:p>
            <a:pPr marL="400050" lvl="1" indent="0">
              <a:buNone/>
            </a:pPr>
            <a:endParaRPr lang="en-CA" dirty="0" smtClean="0">
              <a:latin typeface="Arial" panose="020B0604020202020204" pitchFamily="34" charset="0"/>
            </a:endParaRPr>
          </a:p>
        </p:txBody>
      </p:sp>
    </p:spTree>
    <p:extLst>
      <p:ext uri="{BB962C8B-B14F-4D97-AF65-F5344CB8AC3E}">
        <p14:creationId xmlns:p14="http://schemas.microsoft.com/office/powerpoint/2010/main" val="69560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std::set::size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err="1" smtClean="0">
                <a:solidFill>
                  <a:srgbClr val="00B050"/>
                </a:solidFill>
                <a:latin typeface="Consolas" panose="020B0609020204030204" pitchFamily="49" charset="0"/>
                <a:cs typeface="Consolas" panose="020B0609020204030204" pitchFamily="49" charset="0"/>
              </a:rPr>
              <a:t>size_type</a:t>
            </a:r>
            <a:r>
              <a:rPr lang="en-CA" b="1" dirty="0" smtClean="0">
                <a:solidFill>
                  <a:srgbClr val="00B050"/>
                </a:solidFill>
                <a:latin typeface="Consolas" panose="020B0609020204030204" pitchFamily="49" charset="0"/>
                <a:cs typeface="Consolas" panose="020B0609020204030204" pitchFamily="49" charset="0"/>
              </a:rPr>
              <a:t> size() </a:t>
            </a:r>
            <a:r>
              <a:rPr lang="en-CA" b="1" dirty="0">
                <a:solidFill>
                  <a:srgbClr val="00B050"/>
                </a:solidFill>
                <a:latin typeface="Consolas" panose="020B0609020204030204" pitchFamily="49" charset="0"/>
                <a:cs typeface="Consolas" panose="020B0609020204030204" pitchFamily="49" charset="0"/>
              </a:rPr>
              <a:t>const </a:t>
            </a:r>
            <a:r>
              <a:rPr lang="en-CA" b="1" dirty="0" err="1">
                <a:solidFill>
                  <a:srgbClr val="00B050"/>
                </a:solidFill>
                <a:latin typeface="Consolas" panose="020B0609020204030204" pitchFamily="49" charset="0"/>
                <a:cs typeface="Consolas" panose="020B0609020204030204" pitchFamily="49" charset="0"/>
              </a:rPr>
              <a:t>noexcept</a:t>
            </a:r>
            <a:r>
              <a:rPr lang="en-CA" b="1" dirty="0">
                <a:solidFill>
                  <a:srgbClr val="00B050"/>
                </a:solidFill>
                <a:latin typeface="Consolas" panose="020B0609020204030204" pitchFamily="49" charset="0"/>
                <a:cs typeface="Consolas" panose="020B0609020204030204" pitchFamily="49" charset="0"/>
              </a:rPr>
              <a:t>;</a:t>
            </a:r>
          </a:p>
          <a:p>
            <a:pPr marL="0" indent="0">
              <a:buNone/>
            </a:pPr>
            <a:r>
              <a:rPr lang="en-CA" b="1" dirty="0" smtClean="0">
                <a:latin typeface="Arial" panose="020B0604020202020204" pitchFamily="34" charset="0"/>
              </a:rPr>
              <a:t>Return container size</a:t>
            </a:r>
          </a:p>
          <a:p>
            <a:pPr marL="0" indent="0">
              <a:buNone/>
            </a:pPr>
            <a:r>
              <a:rPr lang="en-CA" dirty="0" smtClean="0">
                <a:latin typeface="Arial" panose="020B0604020202020204" pitchFamily="34" charset="0"/>
              </a:rPr>
              <a:t>Returns the number of elements in the set container.</a:t>
            </a:r>
          </a:p>
          <a:p>
            <a:pPr marL="0" indent="0">
              <a:buNone/>
            </a:pPr>
            <a:r>
              <a:rPr lang="en-CA" b="1" dirty="0" smtClean="0">
                <a:latin typeface="Arial" panose="020B0604020202020204" pitchFamily="34" charset="0"/>
              </a:rPr>
              <a:t>Parameters</a:t>
            </a:r>
          </a:p>
          <a:p>
            <a:pPr marL="400050" lvl="1" indent="0">
              <a:buNone/>
            </a:pPr>
            <a:r>
              <a:rPr lang="en-CA" dirty="0" smtClean="0">
                <a:latin typeface="Arial" panose="020B0604020202020204" pitchFamily="34" charset="0"/>
              </a:rPr>
              <a:t>none</a:t>
            </a:r>
          </a:p>
          <a:p>
            <a:pPr marL="0" indent="0">
              <a:buNone/>
            </a:pPr>
            <a:r>
              <a:rPr lang="en-CA" b="1" dirty="0" smtClean="0">
                <a:latin typeface="Arial" panose="020B0604020202020204" pitchFamily="34" charset="0"/>
              </a:rPr>
              <a:t>Return Value</a:t>
            </a:r>
          </a:p>
          <a:p>
            <a:pPr marL="400050" lvl="1" indent="0">
              <a:buNone/>
            </a:pPr>
            <a:r>
              <a:rPr lang="en-CA" dirty="0" smtClean="0">
                <a:latin typeface="Arial" panose="020B0604020202020204" pitchFamily="34" charset="0"/>
              </a:rPr>
              <a:t>The number of elements in the container.</a:t>
            </a:r>
          </a:p>
          <a:p>
            <a:pPr marL="400050" lvl="1" indent="0">
              <a:buNone/>
            </a:pPr>
            <a:r>
              <a:rPr lang="en-CA" dirty="0" smtClean="0">
                <a:latin typeface="Arial" panose="020B0604020202020204" pitchFamily="34" charset="0"/>
              </a:rPr>
              <a:t>Member type </a:t>
            </a:r>
            <a:r>
              <a:rPr lang="en-CA" dirty="0" err="1" smtClean="0">
                <a:latin typeface="Consolas" panose="020B0609020204030204" pitchFamily="49" charset="0"/>
                <a:cs typeface="Consolas" panose="020B0609020204030204" pitchFamily="49" charset="0"/>
              </a:rPr>
              <a:t>size_type</a:t>
            </a:r>
            <a:r>
              <a:rPr lang="en-CA" dirty="0" smtClean="0">
                <a:latin typeface="Arial" panose="020B0604020202020204" pitchFamily="34" charset="0"/>
              </a:rPr>
              <a:t> is an unsigned integral type.</a:t>
            </a:r>
          </a:p>
          <a:p>
            <a:pPr marL="0" indent="0">
              <a:buNone/>
            </a:pPr>
            <a:r>
              <a:rPr lang="en-CA" b="1" dirty="0" smtClean="0">
                <a:latin typeface="Arial" panose="020B0604020202020204" pitchFamily="34" charset="0"/>
              </a:rPr>
              <a:t>Complexity</a:t>
            </a:r>
            <a:endParaRPr lang="en-CA" b="1" dirty="0">
              <a:latin typeface="Arial" panose="020B0604020202020204" pitchFamily="34" charset="0"/>
            </a:endParaRPr>
          </a:p>
          <a:p>
            <a:pPr marL="400050" lvl="1" indent="0">
              <a:buNone/>
            </a:pPr>
            <a:r>
              <a:rPr lang="en-CA" dirty="0" smtClean="0">
                <a:latin typeface="Arial" panose="020B0604020202020204" pitchFamily="34" charset="0"/>
              </a:rPr>
              <a:t>Constant.</a:t>
            </a:r>
            <a:endParaRPr lang="en-CA" dirty="0">
              <a:latin typeface="Arial" panose="020B0604020202020204" pitchFamily="34" charset="0"/>
            </a:endParaRPr>
          </a:p>
          <a:p>
            <a:pPr marL="0" indent="0">
              <a:buNone/>
            </a:pPr>
            <a:r>
              <a:rPr lang="en-CA" b="1" dirty="0" smtClean="0">
                <a:latin typeface="Arial" panose="020B0604020202020204" pitchFamily="34" charset="0"/>
              </a:rPr>
              <a:t>Exception safety</a:t>
            </a:r>
            <a:endParaRPr lang="en-CA" b="1" dirty="0">
              <a:latin typeface="Arial" panose="020B0604020202020204" pitchFamily="34" charset="0"/>
            </a:endParaRPr>
          </a:p>
          <a:p>
            <a:pPr marL="400050" lvl="1" indent="0">
              <a:buNone/>
            </a:pPr>
            <a:r>
              <a:rPr lang="en-CA" b="1" dirty="0" smtClean="0">
                <a:latin typeface="Arial" panose="020B0604020202020204" pitchFamily="34" charset="0"/>
              </a:rPr>
              <a:t>No-throw guarantee: </a:t>
            </a:r>
            <a:r>
              <a:rPr lang="en-CA" dirty="0" smtClean="0">
                <a:latin typeface="Arial" panose="020B0604020202020204" pitchFamily="34" charset="0"/>
              </a:rPr>
              <a:t>this member function never throws exceptions.</a:t>
            </a:r>
            <a:endParaRPr lang="en-CA" dirty="0">
              <a:latin typeface="Arial" panose="020B0604020202020204" pitchFamily="34" charset="0"/>
            </a:endParaRPr>
          </a:p>
          <a:p>
            <a:pPr marL="400050" lvl="1" indent="0">
              <a:buNone/>
            </a:pPr>
            <a:endParaRPr lang="en-CA" dirty="0" smtClean="0">
              <a:latin typeface="Arial" panose="020B0604020202020204" pitchFamily="34" charset="0"/>
            </a:endParaRPr>
          </a:p>
        </p:txBody>
      </p:sp>
      <p:sp>
        <p:nvSpPr>
          <p:cNvPr id="4" name="TextBox 3"/>
          <p:cNvSpPr txBox="1"/>
          <p:nvPr/>
        </p:nvSpPr>
        <p:spPr>
          <a:xfrm>
            <a:off x="3822424" y="5003884"/>
            <a:ext cx="3736920"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Note: usually equivalent to </a:t>
            </a:r>
            <a:r>
              <a:rPr lang="en-CA" dirty="0" smtClean="0">
                <a:solidFill>
                  <a:srgbClr val="0070C0"/>
                </a:solidFill>
                <a:latin typeface="Consolas" panose="020B0609020204030204" pitchFamily="49" charset="0"/>
                <a:cs typeface="Consolas" panose="020B0609020204030204" pitchFamily="49" charset="0"/>
              </a:rPr>
              <a:t>size_t</a:t>
            </a:r>
            <a:endParaRPr lang="en-CA" dirty="0">
              <a:solidFill>
                <a:srgbClr val="0070C0"/>
              </a:solidFill>
              <a:latin typeface="Consolas" panose="020B0609020204030204" pitchFamily="49" charset="0"/>
              <a:cs typeface="Consolas" panose="020B0609020204030204" pitchFamily="49" charset="0"/>
            </a:endParaRPr>
          </a:p>
        </p:txBody>
      </p:sp>
      <p:cxnSp>
        <p:nvCxnSpPr>
          <p:cNvPr id="6" name="Straight Arrow Connector 5"/>
          <p:cNvCxnSpPr/>
          <p:nvPr/>
        </p:nvCxnSpPr>
        <p:spPr>
          <a:xfrm flipH="1" flipV="1">
            <a:off x="3419872" y="4510852"/>
            <a:ext cx="1080120" cy="54470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4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a:t>
            </a:r>
            <a:r>
              <a:rPr lang="en-CA" dirty="0" err="1" smtClean="0">
                <a:latin typeface="Consolas" panose="020B0609020204030204" pitchFamily="49" charset="0"/>
                <a:cs typeface="Consolas" panose="020B0609020204030204" pitchFamily="49" charset="0"/>
              </a:rPr>
              <a:t>max_size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err="1" smtClean="0">
                <a:solidFill>
                  <a:srgbClr val="00B050"/>
                </a:solidFill>
                <a:latin typeface="Consolas" panose="020B0609020204030204" pitchFamily="49" charset="0"/>
                <a:cs typeface="Consolas" panose="020B0609020204030204" pitchFamily="49" charset="0"/>
              </a:rPr>
              <a:t>size_type</a:t>
            </a:r>
            <a:r>
              <a:rPr lang="en-CA" b="1" dirty="0" smtClean="0">
                <a:solidFill>
                  <a:srgbClr val="00B050"/>
                </a:solidFill>
                <a:latin typeface="Consolas" panose="020B0609020204030204" pitchFamily="49" charset="0"/>
                <a:cs typeface="Consolas" panose="020B0609020204030204" pitchFamily="49" charset="0"/>
              </a:rPr>
              <a:t> </a:t>
            </a:r>
            <a:r>
              <a:rPr lang="en-CA" b="1" dirty="0" err="1" smtClean="0">
                <a:solidFill>
                  <a:srgbClr val="00B050"/>
                </a:solidFill>
                <a:latin typeface="Consolas" panose="020B0609020204030204" pitchFamily="49" charset="0"/>
                <a:cs typeface="Consolas" panose="020B0609020204030204" pitchFamily="49" charset="0"/>
              </a:rPr>
              <a:t>max_size</a:t>
            </a:r>
            <a:r>
              <a:rPr lang="en-CA" b="1" dirty="0" smtClean="0">
                <a:solidFill>
                  <a:srgbClr val="00B050"/>
                </a:solidFill>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const </a:t>
            </a:r>
            <a:r>
              <a:rPr lang="en-CA" b="1" dirty="0" err="1">
                <a:solidFill>
                  <a:srgbClr val="00B050"/>
                </a:solidFill>
                <a:latin typeface="Consolas" panose="020B0609020204030204" pitchFamily="49" charset="0"/>
                <a:cs typeface="Consolas" panose="020B0609020204030204" pitchFamily="49" charset="0"/>
              </a:rPr>
              <a:t>noexcept</a:t>
            </a:r>
            <a:r>
              <a:rPr lang="en-CA" b="1" dirty="0">
                <a:solidFill>
                  <a:srgbClr val="00B050"/>
                </a:solidFill>
                <a:latin typeface="Consolas" panose="020B0609020204030204" pitchFamily="49" charset="0"/>
                <a:cs typeface="Consolas" panose="020B0609020204030204" pitchFamily="49" charset="0"/>
              </a:rPr>
              <a:t>;</a:t>
            </a:r>
          </a:p>
          <a:p>
            <a:pPr marL="0" indent="0">
              <a:buNone/>
            </a:pPr>
            <a:r>
              <a:rPr lang="en-CA" b="1" dirty="0" smtClean="0">
                <a:latin typeface="Arial" panose="020B0604020202020204" pitchFamily="34" charset="0"/>
              </a:rPr>
              <a:t>Return maximum size</a:t>
            </a:r>
          </a:p>
          <a:p>
            <a:pPr marL="0" indent="0">
              <a:buNone/>
            </a:pPr>
            <a:r>
              <a:rPr lang="en-CA" sz="1500" dirty="0" smtClean="0">
                <a:latin typeface="Arial" panose="020B0604020202020204" pitchFamily="34" charset="0"/>
              </a:rPr>
              <a:t>Returns </a:t>
            </a:r>
            <a:r>
              <a:rPr lang="en-CA" sz="1500" dirty="0">
                <a:latin typeface="Arial" panose="020B0604020202020204" pitchFamily="34" charset="0"/>
              </a:rPr>
              <a:t>the maximum number of elements that the set container can hold.</a:t>
            </a:r>
          </a:p>
          <a:p>
            <a:pPr marL="0" indent="0">
              <a:buNone/>
            </a:pPr>
            <a:r>
              <a:rPr lang="en-CA" sz="1500" dirty="0" smtClean="0">
                <a:latin typeface="Arial" panose="020B0604020202020204" pitchFamily="34" charset="0"/>
              </a:rPr>
              <a:t>This </a:t>
            </a:r>
            <a:r>
              <a:rPr lang="en-CA" sz="1500" dirty="0">
                <a:latin typeface="Arial" panose="020B0604020202020204" pitchFamily="34" charset="0"/>
              </a:rPr>
              <a:t>is the maximum potential size the container can reach due to known system or library implementation limitations, but the container is by no means guaranteed to be able to reach that size: it can still fail to allocate storage at any point before that size is reached.</a:t>
            </a:r>
          </a:p>
          <a:p>
            <a:pPr marL="0" indent="0">
              <a:buNone/>
            </a:pPr>
            <a:r>
              <a:rPr lang="en-CA" b="1" dirty="0" smtClean="0">
                <a:latin typeface="Arial" panose="020B0604020202020204" pitchFamily="34" charset="0"/>
              </a:rPr>
              <a:t>Parameters</a:t>
            </a:r>
          </a:p>
          <a:p>
            <a:pPr marL="400050" lvl="1" indent="0">
              <a:buNone/>
            </a:pPr>
            <a:r>
              <a:rPr lang="en-CA" dirty="0" smtClean="0">
                <a:latin typeface="Arial" panose="020B0604020202020204" pitchFamily="34" charset="0"/>
              </a:rPr>
              <a:t>none</a:t>
            </a:r>
          </a:p>
          <a:p>
            <a:pPr marL="0" indent="0">
              <a:buNone/>
            </a:pPr>
            <a:r>
              <a:rPr lang="en-CA" b="1" dirty="0" smtClean="0">
                <a:latin typeface="Arial" panose="020B0604020202020204" pitchFamily="34" charset="0"/>
              </a:rPr>
              <a:t>Return Value</a:t>
            </a:r>
          </a:p>
          <a:p>
            <a:pPr marL="400050" lvl="1" indent="0">
              <a:buNone/>
            </a:pPr>
            <a:r>
              <a:rPr lang="en-CA" dirty="0">
                <a:latin typeface="Arial" panose="020B0604020202020204" pitchFamily="34" charset="0"/>
              </a:rPr>
              <a:t>The maximum number of elements a set container can hold as content.</a:t>
            </a:r>
          </a:p>
          <a:p>
            <a:pPr marL="400050" lvl="1" indent="0">
              <a:buNone/>
            </a:pPr>
            <a:r>
              <a:rPr lang="en-CA" dirty="0" smtClean="0">
                <a:latin typeface="Arial" panose="020B0604020202020204" pitchFamily="34" charset="0"/>
              </a:rPr>
              <a:t>Member </a:t>
            </a:r>
            <a:r>
              <a:rPr lang="en-CA" dirty="0">
                <a:latin typeface="Arial" panose="020B0604020202020204" pitchFamily="34" charset="0"/>
              </a:rPr>
              <a:t>type </a:t>
            </a:r>
            <a:r>
              <a:rPr lang="en-CA" dirty="0" err="1">
                <a:latin typeface="Consolas" panose="020B0609020204030204" pitchFamily="49" charset="0"/>
                <a:cs typeface="Consolas" panose="020B0609020204030204" pitchFamily="49" charset="0"/>
              </a:rPr>
              <a:t>size_type</a:t>
            </a:r>
            <a:r>
              <a:rPr lang="en-CA" dirty="0">
                <a:latin typeface="Arial" panose="020B0604020202020204" pitchFamily="34" charset="0"/>
              </a:rPr>
              <a:t> is an unsigned integral type.</a:t>
            </a:r>
          </a:p>
          <a:p>
            <a:pPr marL="0" indent="0">
              <a:buNone/>
            </a:pPr>
            <a:r>
              <a:rPr lang="en-CA" b="1" dirty="0" smtClean="0">
                <a:latin typeface="Arial" panose="020B0604020202020204" pitchFamily="34" charset="0"/>
              </a:rPr>
              <a:t>Complexity</a:t>
            </a:r>
          </a:p>
          <a:p>
            <a:pPr marL="400050" lvl="1" indent="0">
              <a:buNone/>
            </a:pPr>
            <a:r>
              <a:rPr lang="en-CA" dirty="0" smtClean="0">
                <a:latin typeface="Arial" panose="020B0604020202020204" pitchFamily="34" charset="0"/>
              </a:rPr>
              <a:t>Constant.</a:t>
            </a:r>
            <a:endParaRPr lang="en-CA" dirty="0">
              <a:latin typeface="Arial" panose="020B0604020202020204" pitchFamily="34" charset="0"/>
            </a:endParaRPr>
          </a:p>
          <a:p>
            <a:pPr marL="0" indent="0">
              <a:buNone/>
            </a:pPr>
            <a:r>
              <a:rPr lang="en-CA" b="1" dirty="0" smtClean="0">
                <a:latin typeface="Arial" panose="020B0604020202020204" pitchFamily="34" charset="0"/>
              </a:rPr>
              <a:t>Exception safety</a:t>
            </a:r>
            <a:endParaRPr lang="en-CA" b="1" dirty="0">
              <a:latin typeface="Arial" panose="020B0604020202020204" pitchFamily="34" charset="0"/>
            </a:endParaRPr>
          </a:p>
          <a:p>
            <a:pPr marL="400050" lvl="1" indent="0">
              <a:buNone/>
            </a:pPr>
            <a:r>
              <a:rPr lang="en-CA" b="1" dirty="0" smtClean="0">
                <a:latin typeface="Arial" panose="020B0604020202020204" pitchFamily="34" charset="0"/>
              </a:rPr>
              <a:t>No-throw guarantee: </a:t>
            </a:r>
            <a:r>
              <a:rPr lang="en-CA" dirty="0" smtClean="0">
                <a:latin typeface="Arial" panose="020B0604020202020204" pitchFamily="34" charset="0"/>
              </a:rPr>
              <a:t>this member function never throws exceptions.</a:t>
            </a:r>
            <a:endParaRPr lang="en-CA" dirty="0">
              <a:latin typeface="Arial" panose="020B0604020202020204" pitchFamily="34" charset="0"/>
            </a:endParaRPr>
          </a:p>
          <a:p>
            <a:pPr marL="400050" lvl="1" indent="0">
              <a:buNone/>
            </a:pPr>
            <a:endParaRPr lang="en-CA" dirty="0" smtClean="0">
              <a:latin typeface="Arial" panose="020B0604020202020204" pitchFamily="34" charset="0"/>
            </a:endParaRPr>
          </a:p>
        </p:txBody>
      </p:sp>
    </p:spTree>
    <p:extLst>
      <p:ext uri="{BB962C8B-B14F-4D97-AF65-F5344CB8AC3E}">
        <p14:creationId xmlns:p14="http://schemas.microsoft.com/office/powerpoint/2010/main" val="2937831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std::set::insert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endParaRPr lang="en-CA" b="1" dirty="0" smtClean="0">
              <a:latin typeface="Arial" panose="020B0604020202020204" pitchFamily="34" charset="0"/>
            </a:endParaRPr>
          </a:p>
          <a:p>
            <a:pPr marL="0" indent="0">
              <a:buNone/>
            </a:pPr>
            <a:endParaRPr lang="en-CA" b="1" dirty="0">
              <a:latin typeface="Arial" panose="020B0604020202020204" pitchFamily="34" charset="0"/>
            </a:endParaRPr>
          </a:p>
          <a:p>
            <a:pPr marL="0" indent="0">
              <a:buNone/>
            </a:pPr>
            <a:endParaRPr lang="en-CA" b="1" dirty="0" smtClean="0">
              <a:latin typeface="Arial" panose="020B0604020202020204" pitchFamily="34" charset="0"/>
            </a:endParaRPr>
          </a:p>
          <a:p>
            <a:pPr marL="0" indent="0">
              <a:buNone/>
            </a:pPr>
            <a:endParaRPr lang="en-CA" b="1" dirty="0">
              <a:latin typeface="Arial" panose="020B0604020202020204" pitchFamily="34" charset="0"/>
            </a:endParaRPr>
          </a:p>
          <a:p>
            <a:pPr marL="0" indent="0">
              <a:buNone/>
            </a:pPr>
            <a:endParaRPr lang="en-CA" b="1" dirty="0" smtClean="0">
              <a:latin typeface="Arial" panose="020B0604020202020204" pitchFamily="34" charset="0"/>
            </a:endParaRPr>
          </a:p>
          <a:p>
            <a:pPr marL="0" indent="0">
              <a:buNone/>
            </a:pPr>
            <a:r>
              <a:rPr lang="en-CA" b="1" dirty="0" smtClean="0">
                <a:latin typeface="Arial" panose="020B0604020202020204" pitchFamily="34" charset="0"/>
              </a:rPr>
              <a:t>Insert element</a:t>
            </a:r>
          </a:p>
          <a:p>
            <a:pPr marL="0" indent="0">
              <a:buNone/>
            </a:pPr>
            <a:r>
              <a:rPr lang="en-CA" sz="1500" dirty="0">
                <a:latin typeface="Arial" panose="020B0604020202020204" pitchFamily="34" charset="0"/>
              </a:rPr>
              <a:t>Extends the container by inserting new elements, effectively increasing the container size by the number of elements inserted.</a:t>
            </a:r>
          </a:p>
          <a:p>
            <a:pPr marL="0" indent="0">
              <a:buNone/>
            </a:pPr>
            <a:r>
              <a:rPr lang="en-CA" sz="1500" dirty="0" smtClean="0">
                <a:latin typeface="Arial" panose="020B0604020202020204" pitchFamily="34" charset="0"/>
              </a:rPr>
              <a:t>Because </a:t>
            </a:r>
            <a:r>
              <a:rPr lang="en-CA" sz="1500" dirty="0">
                <a:latin typeface="Arial" panose="020B0604020202020204" pitchFamily="34" charset="0"/>
              </a:rPr>
              <a:t>elements in a set are unique, the insertion operation checks whether each inserted element is equivalent to an element already in the container, and if so, the element is not inserted, returning an iterator to this existing element (if the function returns a value).</a:t>
            </a:r>
          </a:p>
          <a:p>
            <a:pPr marL="0" indent="0">
              <a:buNone/>
            </a:pPr>
            <a:r>
              <a:rPr lang="en-CA" sz="1500" dirty="0" smtClean="0">
                <a:latin typeface="Arial" panose="020B0604020202020204" pitchFamily="34" charset="0"/>
              </a:rPr>
              <a:t>For </a:t>
            </a:r>
            <a:r>
              <a:rPr lang="en-CA" sz="1500" dirty="0">
                <a:latin typeface="Arial" panose="020B0604020202020204" pitchFamily="34" charset="0"/>
              </a:rPr>
              <a:t>a similar container allowing for duplicate elements, see multiset.</a:t>
            </a:r>
          </a:p>
          <a:p>
            <a:pPr marL="0" indent="0">
              <a:buNone/>
            </a:pPr>
            <a:r>
              <a:rPr lang="en-CA" sz="1500" dirty="0" smtClean="0">
                <a:latin typeface="Arial" panose="020B0604020202020204" pitchFamily="34" charset="0"/>
              </a:rPr>
              <a:t>Internally</a:t>
            </a:r>
            <a:r>
              <a:rPr lang="en-CA" sz="1500" dirty="0">
                <a:latin typeface="Arial" panose="020B0604020202020204" pitchFamily="34" charset="0"/>
              </a:rPr>
              <a:t>, set containers keep all their elements sorted following the criterion specified by its comparison object. The elements are always inserted in its respective position following this </a:t>
            </a:r>
            <a:r>
              <a:rPr lang="en-CA" sz="1500" dirty="0" smtClean="0">
                <a:latin typeface="Arial" panose="020B0604020202020204" pitchFamily="34" charset="0"/>
              </a:rPr>
              <a:t>ordering</a:t>
            </a:r>
            <a:r>
              <a:rPr lang="en-CA" sz="1500" dirty="0">
                <a:latin typeface="Arial" panose="020B0604020202020204" pitchFamily="34" charset="0"/>
              </a:rPr>
              <a:t>.</a:t>
            </a:r>
          </a:p>
          <a:p>
            <a:pPr marL="0" indent="0">
              <a:buNone/>
            </a:pPr>
            <a:r>
              <a:rPr lang="en-CA" sz="1500" dirty="0" smtClean="0">
                <a:latin typeface="Arial" panose="020B0604020202020204" pitchFamily="34" charset="0"/>
              </a:rPr>
              <a:t>The </a:t>
            </a:r>
            <a:r>
              <a:rPr lang="en-CA" sz="1500" dirty="0">
                <a:latin typeface="Arial" panose="020B0604020202020204" pitchFamily="34" charset="0"/>
              </a:rPr>
              <a:t>parameters determine how many elements are inserted and to which values they are initialized:</a:t>
            </a:r>
          </a:p>
        </p:txBody>
      </p:sp>
      <p:graphicFrame>
        <p:nvGraphicFramePr>
          <p:cNvPr id="5" name="Table 4"/>
          <p:cNvGraphicFramePr>
            <a:graphicFrameLocks noGrp="1"/>
          </p:cNvGraphicFramePr>
          <p:nvPr>
            <p:extLst>
              <p:ext uri="{D42A27DB-BD31-4B8C-83A1-F6EECF244321}">
                <p14:modId xmlns:p14="http://schemas.microsoft.com/office/powerpoint/2010/main" val="4157381218"/>
              </p:ext>
            </p:extLst>
          </p:nvPr>
        </p:nvGraphicFramePr>
        <p:xfrm>
          <a:off x="150016" y="1503680"/>
          <a:ext cx="8856984" cy="1925320"/>
        </p:xfrm>
        <a:graphic>
          <a:graphicData uri="http://schemas.openxmlformats.org/drawingml/2006/table">
            <a:tbl>
              <a:tblPr firstRow="1" bandRow="1">
                <a:tableStyleId>{2D5ABB26-0587-4C30-8999-92F81FD0307C}</a:tableStyleId>
              </a:tblPr>
              <a:tblGrid>
                <a:gridCol w="1901704"/>
                <a:gridCol w="6955280"/>
              </a:tblGrid>
              <a:tr h="370840">
                <a:tc>
                  <a:txBody>
                    <a:bodyPr/>
                    <a:lstStyle/>
                    <a:p>
                      <a:pPr algn="r"/>
                      <a:r>
                        <a:rPr lang="en-CA" i="1" dirty="0" smtClean="0">
                          <a:solidFill>
                            <a:srgbClr val="00B050"/>
                          </a:solidFill>
                        </a:rPr>
                        <a:t>single</a:t>
                      </a:r>
                      <a:r>
                        <a:rPr lang="en-CA" i="1" baseline="0" dirty="0" smtClean="0">
                          <a:solidFill>
                            <a:srgbClr val="00B050"/>
                          </a:solidFill>
                        </a:rPr>
                        <a:t> element (1)</a:t>
                      </a:r>
                      <a:endParaRPr lang="en-CA" i="1" dirty="0">
                        <a:solidFill>
                          <a:srgbClr val="00B050"/>
                        </a:solidFill>
                      </a:endParaRP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chemeClr val="accent3">
                        <a:lumMod val="20000"/>
                        <a:lumOff val="80000"/>
                      </a:schemeClr>
                    </a:solidFill>
                  </a:tcPr>
                </a:tc>
                <a:tc>
                  <a:txBody>
                    <a:bodyPr/>
                    <a:lstStyle/>
                    <a:p>
                      <a:r>
                        <a:rPr lang="en-CA" sz="1400" b="1" dirty="0" smtClean="0">
                          <a:solidFill>
                            <a:srgbClr val="00B050"/>
                          </a:solidFill>
                          <a:latin typeface="Consolas" panose="020B0609020204030204" pitchFamily="49" charset="0"/>
                          <a:cs typeface="Consolas" panose="020B0609020204030204" pitchFamily="49" charset="0"/>
                        </a:rPr>
                        <a:t>pair&lt;</a:t>
                      </a:r>
                      <a:r>
                        <a:rPr lang="en-CA" sz="1400" b="1" dirty="0" err="1" smtClean="0">
                          <a:solidFill>
                            <a:srgbClr val="00B050"/>
                          </a:solidFill>
                          <a:latin typeface="Consolas" panose="020B0609020204030204" pitchFamily="49" charset="0"/>
                          <a:cs typeface="Consolas" panose="020B0609020204030204" pitchFamily="49" charset="0"/>
                        </a:rPr>
                        <a:t>iterator,bool</a:t>
                      </a:r>
                      <a:r>
                        <a:rPr lang="en-CA" sz="1400" b="1" dirty="0" smtClean="0">
                          <a:solidFill>
                            <a:srgbClr val="00B050"/>
                          </a:solidFill>
                          <a:latin typeface="Consolas" panose="020B0609020204030204" pitchFamily="49" charset="0"/>
                          <a:cs typeface="Consolas" panose="020B0609020204030204" pitchFamily="49" charset="0"/>
                        </a:rPr>
                        <a:t>&gt; insert (const </a:t>
                      </a:r>
                      <a:r>
                        <a:rPr lang="en-CA" sz="1400" b="1" dirty="0" err="1" smtClean="0">
                          <a:solidFill>
                            <a:srgbClr val="00B050"/>
                          </a:solidFill>
                          <a:latin typeface="Consolas" panose="020B0609020204030204" pitchFamily="49" charset="0"/>
                          <a:cs typeface="Consolas" panose="020B0609020204030204" pitchFamily="49" charset="0"/>
                        </a:rPr>
                        <a:t>value_type</a:t>
                      </a:r>
                      <a:r>
                        <a:rPr lang="en-CA" sz="1400" b="1" dirty="0" smtClean="0">
                          <a:solidFill>
                            <a:srgbClr val="00B050"/>
                          </a:solidFill>
                          <a:latin typeface="Consolas" panose="020B0609020204030204" pitchFamily="49" charset="0"/>
                          <a:cs typeface="Consolas" panose="020B0609020204030204" pitchFamily="49" charset="0"/>
                        </a:rPr>
                        <a:t>&amp; </a:t>
                      </a:r>
                      <a:r>
                        <a:rPr lang="en-CA" sz="1400" b="1" dirty="0" err="1" smtClean="0">
                          <a:solidFill>
                            <a:srgbClr val="00B050"/>
                          </a:solidFill>
                          <a:latin typeface="Consolas" panose="020B0609020204030204" pitchFamily="49" charset="0"/>
                          <a:cs typeface="Consolas" panose="020B0609020204030204" pitchFamily="49" charset="0"/>
                        </a:rPr>
                        <a:t>val</a:t>
                      </a:r>
                      <a:r>
                        <a:rPr lang="en-CA" sz="1400" b="1" dirty="0" smtClean="0">
                          <a:solidFill>
                            <a:srgbClr val="00B050"/>
                          </a:solidFill>
                          <a:latin typeface="Consolas" panose="020B0609020204030204" pitchFamily="49" charset="0"/>
                          <a:cs typeface="Consolas" panose="020B0609020204030204" pitchFamily="49" charset="0"/>
                        </a:rPr>
                        <a:t>); pair&lt;</a:t>
                      </a:r>
                      <a:r>
                        <a:rPr lang="en-CA" sz="1400" b="1" dirty="0" err="1" smtClean="0">
                          <a:solidFill>
                            <a:srgbClr val="00B050"/>
                          </a:solidFill>
                          <a:latin typeface="Consolas" panose="020B0609020204030204" pitchFamily="49" charset="0"/>
                          <a:cs typeface="Consolas" panose="020B0609020204030204" pitchFamily="49" charset="0"/>
                        </a:rPr>
                        <a:t>iterator,bool</a:t>
                      </a:r>
                      <a:r>
                        <a:rPr lang="en-CA" sz="1400" b="1" dirty="0" smtClean="0">
                          <a:solidFill>
                            <a:srgbClr val="00B050"/>
                          </a:solidFill>
                          <a:latin typeface="Consolas" panose="020B0609020204030204" pitchFamily="49" charset="0"/>
                          <a:cs typeface="Consolas" panose="020B0609020204030204" pitchFamily="49" charset="0"/>
                        </a:rPr>
                        <a:t>&gt; insert (</a:t>
                      </a:r>
                      <a:r>
                        <a:rPr lang="en-CA" sz="1400" b="1" dirty="0" err="1" smtClean="0">
                          <a:solidFill>
                            <a:srgbClr val="00B050"/>
                          </a:solidFill>
                          <a:latin typeface="Consolas" panose="020B0609020204030204" pitchFamily="49" charset="0"/>
                          <a:cs typeface="Consolas" panose="020B0609020204030204" pitchFamily="49" charset="0"/>
                        </a:rPr>
                        <a:t>value_type</a:t>
                      </a:r>
                      <a:r>
                        <a:rPr lang="en-CA" sz="1400" b="1" dirty="0" smtClean="0">
                          <a:solidFill>
                            <a:srgbClr val="00B050"/>
                          </a:solidFill>
                          <a:latin typeface="Consolas" panose="020B0609020204030204" pitchFamily="49" charset="0"/>
                          <a:cs typeface="Consolas" panose="020B0609020204030204" pitchFamily="49" charset="0"/>
                        </a:rPr>
                        <a:t>&amp;&amp; </a:t>
                      </a:r>
                      <a:r>
                        <a:rPr lang="en-CA" sz="1400" b="1" dirty="0" err="1" smtClean="0">
                          <a:solidFill>
                            <a:srgbClr val="00B050"/>
                          </a:solidFill>
                          <a:latin typeface="Consolas" panose="020B0609020204030204" pitchFamily="49" charset="0"/>
                          <a:cs typeface="Consolas" panose="020B0609020204030204" pitchFamily="49" charset="0"/>
                        </a:rPr>
                        <a:t>val</a:t>
                      </a:r>
                      <a:r>
                        <a:rPr lang="en-CA" sz="1400" b="1" dirty="0" smtClean="0">
                          <a:solidFill>
                            <a:srgbClr val="00B050"/>
                          </a:solidFill>
                          <a:latin typeface="Consolas" panose="020B0609020204030204" pitchFamily="49" charset="0"/>
                          <a:cs typeface="Consolas" panose="020B0609020204030204" pitchFamily="49" charset="0"/>
                        </a:rPr>
                        <a:t>);</a:t>
                      </a:r>
                      <a:endParaRPr lang="en-CA" sz="1400" b="1" dirty="0">
                        <a:solidFill>
                          <a:srgbClr val="00B050"/>
                        </a:solidFill>
                        <a:latin typeface="Consolas" panose="020B0609020204030204" pitchFamily="49" charset="0"/>
                        <a:cs typeface="Consolas" panose="020B0609020204030204" pitchFamily="49" charset="0"/>
                      </a:endParaRP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chemeClr val="accent3">
                        <a:lumMod val="20000"/>
                        <a:lumOff val="80000"/>
                      </a:schemeClr>
                    </a:solidFill>
                  </a:tcPr>
                </a:tc>
              </a:tr>
              <a:tr h="370840">
                <a:tc>
                  <a:txBody>
                    <a:bodyPr/>
                    <a:lstStyle/>
                    <a:p>
                      <a:pPr algn="r"/>
                      <a:r>
                        <a:rPr lang="en-CA" i="1" dirty="0" smtClean="0">
                          <a:solidFill>
                            <a:srgbClr val="00B050"/>
                          </a:solidFill>
                        </a:rPr>
                        <a:t>with hint</a:t>
                      </a:r>
                      <a:r>
                        <a:rPr lang="en-CA" i="1" baseline="0" dirty="0" smtClean="0">
                          <a:solidFill>
                            <a:srgbClr val="00B050"/>
                          </a:solidFill>
                        </a:rPr>
                        <a:t> (2)</a:t>
                      </a:r>
                      <a:endParaRPr lang="en-CA" i="1" dirty="0">
                        <a:solidFill>
                          <a:srgbClr val="00B050"/>
                        </a:solidFill>
                      </a:endParaRPr>
                    </a:p>
                  </a:txBody>
                  <a:tcPr>
                    <a:lnL w="12700" cap="flat" cmpd="sng" algn="ctr">
                      <a:solidFill>
                        <a:schemeClr val="tx1">
                          <a:lumMod val="50000"/>
                          <a:lumOff val="50000"/>
                        </a:schemeClr>
                      </a:solidFill>
                      <a:prstDash val="solid"/>
                      <a:round/>
                      <a:headEnd type="none" w="med" len="med"/>
                      <a:tailEnd type="none" w="med" len="med"/>
                    </a:lnL>
                  </a:tcPr>
                </a:tc>
                <a:tc>
                  <a:txBody>
                    <a:bodyPr/>
                    <a:lstStyle/>
                    <a:p>
                      <a:r>
                        <a:rPr lang="en-CA" sz="1400" b="1" dirty="0" smtClean="0">
                          <a:solidFill>
                            <a:srgbClr val="00B050"/>
                          </a:solidFill>
                          <a:latin typeface="Consolas" panose="020B0609020204030204" pitchFamily="49" charset="0"/>
                          <a:cs typeface="Consolas" panose="020B0609020204030204" pitchFamily="49" charset="0"/>
                        </a:rPr>
                        <a:t>iterator insert (</a:t>
                      </a:r>
                      <a:r>
                        <a:rPr lang="en-CA" sz="1400" b="1" dirty="0" err="1" smtClean="0">
                          <a:solidFill>
                            <a:srgbClr val="00B050"/>
                          </a:solidFill>
                          <a:latin typeface="Consolas" panose="020B0609020204030204" pitchFamily="49" charset="0"/>
                          <a:cs typeface="Consolas" panose="020B0609020204030204" pitchFamily="49" charset="0"/>
                        </a:rPr>
                        <a:t>const_iterator</a:t>
                      </a:r>
                      <a:r>
                        <a:rPr lang="en-CA" sz="1400" b="1" dirty="0" smtClean="0">
                          <a:solidFill>
                            <a:srgbClr val="00B050"/>
                          </a:solidFill>
                          <a:latin typeface="Consolas" panose="020B0609020204030204" pitchFamily="49" charset="0"/>
                          <a:cs typeface="Consolas" panose="020B0609020204030204" pitchFamily="49" charset="0"/>
                        </a:rPr>
                        <a:t> position, const </a:t>
                      </a:r>
                      <a:r>
                        <a:rPr lang="en-CA" sz="1400" b="1" dirty="0" err="1" smtClean="0">
                          <a:solidFill>
                            <a:srgbClr val="00B050"/>
                          </a:solidFill>
                          <a:latin typeface="Consolas" panose="020B0609020204030204" pitchFamily="49" charset="0"/>
                          <a:cs typeface="Consolas" panose="020B0609020204030204" pitchFamily="49" charset="0"/>
                        </a:rPr>
                        <a:t>value_type</a:t>
                      </a:r>
                      <a:r>
                        <a:rPr lang="en-CA" sz="1400" b="1" dirty="0" smtClean="0">
                          <a:solidFill>
                            <a:srgbClr val="00B050"/>
                          </a:solidFill>
                          <a:latin typeface="Consolas" panose="020B0609020204030204" pitchFamily="49" charset="0"/>
                          <a:cs typeface="Consolas" panose="020B0609020204030204" pitchFamily="49" charset="0"/>
                        </a:rPr>
                        <a:t>&amp; </a:t>
                      </a:r>
                      <a:r>
                        <a:rPr lang="en-CA" sz="1400" b="1" dirty="0" err="1" smtClean="0">
                          <a:solidFill>
                            <a:srgbClr val="00B050"/>
                          </a:solidFill>
                          <a:latin typeface="Consolas" panose="020B0609020204030204" pitchFamily="49" charset="0"/>
                          <a:cs typeface="Consolas" panose="020B0609020204030204" pitchFamily="49" charset="0"/>
                        </a:rPr>
                        <a:t>val</a:t>
                      </a:r>
                      <a:r>
                        <a:rPr lang="en-CA" sz="1400" b="1" dirty="0" smtClean="0">
                          <a:solidFill>
                            <a:srgbClr val="00B050"/>
                          </a:solidFill>
                          <a:latin typeface="Consolas" panose="020B0609020204030204" pitchFamily="49" charset="0"/>
                          <a:cs typeface="Consolas" panose="020B0609020204030204" pitchFamily="49" charset="0"/>
                        </a:rPr>
                        <a:t>); iterator insert (</a:t>
                      </a:r>
                      <a:r>
                        <a:rPr lang="en-CA" sz="1400" b="1" dirty="0" err="1" smtClean="0">
                          <a:solidFill>
                            <a:srgbClr val="00B050"/>
                          </a:solidFill>
                          <a:latin typeface="Consolas" panose="020B0609020204030204" pitchFamily="49" charset="0"/>
                          <a:cs typeface="Consolas" panose="020B0609020204030204" pitchFamily="49" charset="0"/>
                        </a:rPr>
                        <a:t>const_iterator</a:t>
                      </a:r>
                      <a:r>
                        <a:rPr lang="en-CA" sz="1400" b="1" dirty="0" smtClean="0">
                          <a:solidFill>
                            <a:srgbClr val="00B050"/>
                          </a:solidFill>
                          <a:latin typeface="Consolas" panose="020B0609020204030204" pitchFamily="49" charset="0"/>
                          <a:cs typeface="Consolas" panose="020B0609020204030204" pitchFamily="49" charset="0"/>
                        </a:rPr>
                        <a:t> position, </a:t>
                      </a:r>
                      <a:r>
                        <a:rPr lang="en-CA" sz="1400" b="1" dirty="0" err="1" smtClean="0">
                          <a:solidFill>
                            <a:srgbClr val="00B050"/>
                          </a:solidFill>
                          <a:latin typeface="Consolas" panose="020B0609020204030204" pitchFamily="49" charset="0"/>
                          <a:cs typeface="Consolas" panose="020B0609020204030204" pitchFamily="49" charset="0"/>
                        </a:rPr>
                        <a:t>value_type</a:t>
                      </a:r>
                      <a:r>
                        <a:rPr lang="en-CA" sz="1400" b="1" dirty="0" smtClean="0">
                          <a:solidFill>
                            <a:srgbClr val="00B050"/>
                          </a:solidFill>
                          <a:latin typeface="Consolas" panose="020B0609020204030204" pitchFamily="49" charset="0"/>
                          <a:cs typeface="Consolas" panose="020B0609020204030204" pitchFamily="49" charset="0"/>
                        </a:rPr>
                        <a:t>&amp;&amp; </a:t>
                      </a:r>
                      <a:r>
                        <a:rPr lang="en-CA" sz="1400" b="1" dirty="0" err="1" smtClean="0">
                          <a:solidFill>
                            <a:srgbClr val="00B050"/>
                          </a:solidFill>
                          <a:latin typeface="Consolas" panose="020B0609020204030204" pitchFamily="49" charset="0"/>
                          <a:cs typeface="Consolas" panose="020B0609020204030204" pitchFamily="49" charset="0"/>
                        </a:rPr>
                        <a:t>val</a:t>
                      </a:r>
                      <a:r>
                        <a:rPr lang="en-CA" sz="1400" b="1" dirty="0" smtClean="0">
                          <a:solidFill>
                            <a:srgbClr val="00B050"/>
                          </a:solidFill>
                          <a:latin typeface="Consolas" panose="020B0609020204030204" pitchFamily="49" charset="0"/>
                          <a:cs typeface="Consolas" panose="020B0609020204030204" pitchFamily="49" charset="0"/>
                        </a:rPr>
                        <a:t>);</a:t>
                      </a:r>
                      <a:endParaRPr lang="en-CA" sz="1400" b="1" dirty="0">
                        <a:solidFill>
                          <a:srgbClr val="00B050"/>
                        </a:solidFill>
                        <a:latin typeface="Consolas" panose="020B0609020204030204" pitchFamily="49" charset="0"/>
                        <a:cs typeface="Consolas" panose="020B0609020204030204" pitchFamily="49" charset="0"/>
                      </a:endParaRPr>
                    </a:p>
                  </a:txBody>
                  <a:tcPr>
                    <a:lnR w="12700" cap="flat" cmpd="sng" algn="ctr">
                      <a:solidFill>
                        <a:schemeClr val="tx1">
                          <a:lumMod val="50000"/>
                          <a:lumOff val="50000"/>
                        </a:schemeClr>
                      </a:solidFill>
                      <a:prstDash val="solid"/>
                      <a:round/>
                      <a:headEnd type="none" w="med" len="med"/>
                      <a:tailEnd type="none" w="med" len="med"/>
                    </a:lnR>
                  </a:tcPr>
                </a:tc>
              </a:tr>
              <a:tr h="370840">
                <a:tc>
                  <a:txBody>
                    <a:bodyPr/>
                    <a:lstStyle/>
                    <a:p>
                      <a:pPr algn="r"/>
                      <a:r>
                        <a:rPr lang="en-CA" i="1" dirty="0" smtClean="0">
                          <a:solidFill>
                            <a:srgbClr val="00B050"/>
                          </a:solidFill>
                        </a:rPr>
                        <a:t>range (3)</a:t>
                      </a:r>
                      <a:endParaRPr lang="en-CA" i="1" dirty="0">
                        <a:solidFill>
                          <a:srgbClr val="00B050"/>
                        </a:solidFill>
                      </a:endParaRPr>
                    </a:p>
                  </a:txBody>
                  <a:tcPr>
                    <a:lnL w="12700" cap="flat" cmpd="sng" algn="ctr">
                      <a:solidFill>
                        <a:schemeClr val="tx1">
                          <a:lumMod val="50000"/>
                          <a:lumOff val="50000"/>
                        </a:schemeClr>
                      </a:solidFill>
                      <a:prstDash val="solid"/>
                      <a:round/>
                      <a:headEnd type="none" w="med" len="med"/>
                      <a:tailEnd type="none" w="med" len="med"/>
                    </a:lnL>
                    <a:solidFill>
                      <a:schemeClr val="accent3">
                        <a:lumMod val="20000"/>
                        <a:lumOff val="80000"/>
                      </a:schemeClr>
                    </a:solidFill>
                  </a:tcPr>
                </a:tc>
                <a:tc>
                  <a:txBody>
                    <a:bodyPr/>
                    <a:lstStyle/>
                    <a:p>
                      <a:r>
                        <a:rPr lang="en-CA" sz="1400" b="1" dirty="0" smtClean="0">
                          <a:solidFill>
                            <a:srgbClr val="00B050"/>
                          </a:solidFill>
                          <a:latin typeface="Consolas" panose="020B0609020204030204" pitchFamily="49" charset="0"/>
                          <a:cs typeface="Consolas" panose="020B0609020204030204" pitchFamily="49" charset="0"/>
                        </a:rPr>
                        <a:t>template &lt;class </a:t>
                      </a:r>
                      <a:r>
                        <a:rPr lang="en-CA" sz="1400" b="1" dirty="0" err="1" smtClean="0">
                          <a:solidFill>
                            <a:srgbClr val="00B050"/>
                          </a:solidFill>
                          <a:latin typeface="Consolas" panose="020B0609020204030204" pitchFamily="49" charset="0"/>
                          <a:cs typeface="Consolas" panose="020B0609020204030204" pitchFamily="49" charset="0"/>
                        </a:rPr>
                        <a:t>InputIterator</a:t>
                      </a:r>
                      <a:r>
                        <a:rPr lang="en-CA" sz="1400" b="1" dirty="0" smtClean="0">
                          <a:solidFill>
                            <a:srgbClr val="00B050"/>
                          </a:solidFill>
                          <a:latin typeface="Consolas" panose="020B0609020204030204" pitchFamily="49" charset="0"/>
                          <a:cs typeface="Consolas" panose="020B0609020204030204" pitchFamily="49" charset="0"/>
                        </a:rPr>
                        <a:t>&gt; </a:t>
                      </a:r>
                    </a:p>
                    <a:p>
                      <a:r>
                        <a:rPr lang="en-CA" sz="1400" b="1" dirty="0" smtClean="0">
                          <a:solidFill>
                            <a:srgbClr val="00B050"/>
                          </a:solidFill>
                          <a:latin typeface="Consolas" panose="020B0609020204030204" pitchFamily="49" charset="0"/>
                          <a:cs typeface="Consolas" panose="020B0609020204030204" pitchFamily="49" charset="0"/>
                        </a:rPr>
                        <a:t>    void insert (</a:t>
                      </a:r>
                      <a:r>
                        <a:rPr lang="en-CA" sz="1400" b="1" dirty="0" err="1" smtClean="0">
                          <a:solidFill>
                            <a:srgbClr val="00B050"/>
                          </a:solidFill>
                          <a:latin typeface="Consolas" panose="020B0609020204030204" pitchFamily="49" charset="0"/>
                          <a:cs typeface="Consolas" panose="020B0609020204030204" pitchFamily="49" charset="0"/>
                        </a:rPr>
                        <a:t>InputIterator</a:t>
                      </a:r>
                      <a:r>
                        <a:rPr lang="en-CA" sz="1400" b="1" dirty="0" smtClean="0">
                          <a:solidFill>
                            <a:srgbClr val="00B050"/>
                          </a:solidFill>
                          <a:latin typeface="Consolas" panose="020B0609020204030204" pitchFamily="49" charset="0"/>
                          <a:cs typeface="Consolas" panose="020B0609020204030204" pitchFamily="49" charset="0"/>
                        </a:rPr>
                        <a:t> first, </a:t>
                      </a:r>
                      <a:r>
                        <a:rPr lang="en-CA" sz="1400" b="1" dirty="0" err="1" smtClean="0">
                          <a:solidFill>
                            <a:srgbClr val="00B050"/>
                          </a:solidFill>
                          <a:latin typeface="Consolas" panose="020B0609020204030204" pitchFamily="49" charset="0"/>
                          <a:cs typeface="Consolas" panose="020B0609020204030204" pitchFamily="49" charset="0"/>
                        </a:rPr>
                        <a:t>InputIterator</a:t>
                      </a:r>
                      <a:r>
                        <a:rPr lang="en-CA" sz="1400" b="1" dirty="0" smtClean="0">
                          <a:solidFill>
                            <a:srgbClr val="00B050"/>
                          </a:solidFill>
                          <a:latin typeface="Consolas" panose="020B0609020204030204" pitchFamily="49" charset="0"/>
                          <a:cs typeface="Consolas" panose="020B0609020204030204" pitchFamily="49" charset="0"/>
                        </a:rPr>
                        <a:t> last);</a:t>
                      </a:r>
                      <a:endParaRPr lang="en-CA" sz="1400" b="1" dirty="0">
                        <a:solidFill>
                          <a:srgbClr val="00B050"/>
                        </a:solidFill>
                        <a:latin typeface="Consolas" panose="020B0609020204030204" pitchFamily="49" charset="0"/>
                        <a:cs typeface="Consolas" panose="020B0609020204030204" pitchFamily="49" charset="0"/>
                      </a:endParaRPr>
                    </a:p>
                  </a:txBody>
                  <a:tcPr>
                    <a:lnR w="12700" cap="flat" cmpd="sng" algn="ctr">
                      <a:solidFill>
                        <a:schemeClr val="tx1">
                          <a:lumMod val="50000"/>
                          <a:lumOff val="50000"/>
                        </a:schemeClr>
                      </a:solidFill>
                      <a:prstDash val="solid"/>
                      <a:round/>
                      <a:headEnd type="none" w="med" len="med"/>
                      <a:tailEnd type="none" w="med" len="med"/>
                    </a:lnR>
                    <a:solidFill>
                      <a:schemeClr val="accent3">
                        <a:lumMod val="20000"/>
                        <a:lumOff val="80000"/>
                      </a:schemeClr>
                    </a:solidFill>
                  </a:tcPr>
                </a:tc>
              </a:tr>
              <a:tr h="370840">
                <a:tc>
                  <a:txBody>
                    <a:bodyPr/>
                    <a:lstStyle/>
                    <a:p>
                      <a:pPr algn="r"/>
                      <a:r>
                        <a:rPr lang="en-CA" i="1" dirty="0" smtClean="0">
                          <a:solidFill>
                            <a:srgbClr val="00B050"/>
                          </a:solidFill>
                        </a:rPr>
                        <a:t>initializer list</a:t>
                      </a:r>
                      <a:r>
                        <a:rPr lang="en-CA" i="1" baseline="0" dirty="0" smtClean="0">
                          <a:solidFill>
                            <a:srgbClr val="00B050"/>
                          </a:solidFill>
                        </a:rPr>
                        <a:t> (4)</a:t>
                      </a:r>
                      <a:endParaRPr lang="en-CA" i="1" dirty="0">
                        <a:solidFill>
                          <a:srgbClr val="00B050"/>
                        </a:solidFill>
                      </a:endParaRP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c>
                  <a:txBody>
                    <a:bodyPr/>
                    <a:lstStyle/>
                    <a:p>
                      <a:r>
                        <a:rPr lang="en-CA" sz="1400" b="1" dirty="0" smtClean="0">
                          <a:solidFill>
                            <a:srgbClr val="00B050"/>
                          </a:solidFill>
                          <a:latin typeface="Consolas" panose="020B0609020204030204" pitchFamily="49" charset="0"/>
                          <a:cs typeface="Consolas" panose="020B0609020204030204" pitchFamily="49" charset="0"/>
                        </a:rPr>
                        <a:t>void insert (</a:t>
                      </a:r>
                      <a:r>
                        <a:rPr lang="en-CA" sz="1400" b="1" dirty="0" err="1" smtClean="0">
                          <a:solidFill>
                            <a:srgbClr val="00B050"/>
                          </a:solidFill>
                          <a:latin typeface="Consolas" panose="020B0609020204030204" pitchFamily="49" charset="0"/>
                          <a:cs typeface="Consolas" panose="020B0609020204030204" pitchFamily="49" charset="0"/>
                        </a:rPr>
                        <a:t>initializer_list</a:t>
                      </a:r>
                      <a:r>
                        <a:rPr lang="en-CA" sz="1400" b="1" dirty="0" smtClean="0">
                          <a:solidFill>
                            <a:srgbClr val="00B050"/>
                          </a:solidFill>
                          <a:latin typeface="Consolas" panose="020B0609020204030204" pitchFamily="49" charset="0"/>
                          <a:cs typeface="Consolas" panose="020B0609020204030204" pitchFamily="49" charset="0"/>
                        </a:rPr>
                        <a:t>&lt;</a:t>
                      </a:r>
                      <a:r>
                        <a:rPr lang="en-CA" sz="1400" b="1" dirty="0" err="1" smtClean="0">
                          <a:solidFill>
                            <a:srgbClr val="00B050"/>
                          </a:solidFill>
                          <a:latin typeface="Consolas" panose="020B0609020204030204" pitchFamily="49" charset="0"/>
                          <a:cs typeface="Consolas" panose="020B0609020204030204" pitchFamily="49" charset="0"/>
                        </a:rPr>
                        <a:t>value_type</a:t>
                      </a:r>
                      <a:r>
                        <a:rPr lang="en-CA" sz="1400" b="1" dirty="0" smtClean="0">
                          <a:solidFill>
                            <a:srgbClr val="00B050"/>
                          </a:solidFill>
                          <a:latin typeface="Consolas" panose="020B0609020204030204" pitchFamily="49" charset="0"/>
                          <a:cs typeface="Consolas" panose="020B0609020204030204" pitchFamily="49" charset="0"/>
                        </a:rPr>
                        <a:t>&gt; </a:t>
                      </a:r>
                      <a:r>
                        <a:rPr lang="en-CA" sz="1400" b="1" dirty="0" err="1" smtClean="0">
                          <a:solidFill>
                            <a:srgbClr val="00B050"/>
                          </a:solidFill>
                          <a:latin typeface="Consolas" panose="020B0609020204030204" pitchFamily="49" charset="0"/>
                          <a:cs typeface="Consolas" panose="020B0609020204030204" pitchFamily="49" charset="0"/>
                        </a:rPr>
                        <a:t>il</a:t>
                      </a:r>
                      <a:r>
                        <a:rPr lang="en-CA" sz="1400" b="1" dirty="0" smtClean="0">
                          <a:solidFill>
                            <a:srgbClr val="00B050"/>
                          </a:solidFill>
                          <a:latin typeface="Consolas" panose="020B0609020204030204" pitchFamily="49" charset="0"/>
                          <a:cs typeface="Consolas" panose="020B0609020204030204" pitchFamily="49" charset="0"/>
                        </a:rPr>
                        <a:t>);</a:t>
                      </a:r>
                      <a:endParaRPr lang="en-CA" sz="1400" b="1" dirty="0">
                        <a:solidFill>
                          <a:srgbClr val="00B050"/>
                        </a:solidFill>
                        <a:latin typeface="Consolas" panose="020B0609020204030204" pitchFamily="49" charset="0"/>
                        <a:cs typeface="Consolas" panose="020B0609020204030204" pitchFamily="49" charset="0"/>
                      </a:endParaRP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653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std::set::insert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a:solidFill>
                  <a:srgbClr val="92D050"/>
                </a:solidFill>
                <a:latin typeface="Consolas" panose="020B0609020204030204" pitchFamily="49" charset="0"/>
                <a:cs typeface="Consolas" panose="020B0609020204030204" pitchFamily="49" charset="0"/>
              </a:rPr>
              <a:t>pair&lt;</a:t>
            </a:r>
            <a:r>
              <a:rPr lang="en-CA" b="1" dirty="0" err="1">
                <a:solidFill>
                  <a:srgbClr val="92D050"/>
                </a:solidFill>
                <a:latin typeface="Consolas" panose="020B0609020204030204" pitchFamily="49" charset="0"/>
                <a:cs typeface="Consolas" panose="020B0609020204030204" pitchFamily="49" charset="0"/>
              </a:rPr>
              <a:t>iterator,bool</a:t>
            </a:r>
            <a:r>
              <a:rPr lang="en-CA" b="1" dirty="0">
                <a:solidFill>
                  <a:srgbClr val="92D050"/>
                </a:solidFill>
                <a:latin typeface="Consolas" panose="020B0609020204030204" pitchFamily="49" charset="0"/>
                <a:cs typeface="Consolas" panose="020B0609020204030204" pitchFamily="49" charset="0"/>
              </a:rPr>
              <a:t>&gt; </a:t>
            </a:r>
            <a:r>
              <a:rPr lang="en-CA" b="1" dirty="0">
                <a:solidFill>
                  <a:srgbClr val="00B050"/>
                </a:solidFill>
                <a:latin typeface="Consolas" panose="020B0609020204030204" pitchFamily="49" charset="0"/>
                <a:cs typeface="Consolas" panose="020B0609020204030204" pitchFamily="49" charset="0"/>
              </a:rPr>
              <a:t>insert (const </a:t>
            </a:r>
            <a:r>
              <a:rPr lang="en-CA" b="1" dirty="0" err="1">
                <a:solidFill>
                  <a:srgbClr val="00B050"/>
                </a:solidFill>
                <a:latin typeface="Consolas" panose="020B0609020204030204" pitchFamily="49" charset="0"/>
                <a:cs typeface="Consolas" panose="020B0609020204030204" pitchFamily="49" charset="0"/>
              </a:rPr>
              <a:t>value_type</a:t>
            </a:r>
            <a:r>
              <a:rPr lang="en-CA" b="1" dirty="0">
                <a:solidFill>
                  <a:srgbClr val="00B050"/>
                </a:solidFill>
                <a:latin typeface="Consolas" panose="020B0609020204030204" pitchFamily="49" charset="0"/>
                <a:cs typeface="Consolas" panose="020B0609020204030204" pitchFamily="49" charset="0"/>
              </a:rPr>
              <a:t>&amp; </a:t>
            </a:r>
            <a:r>
              <a:rPr lang="en-CA" b="1" dirty="0" err="1">
                <a:solidFill>
                  <a:srgbClr val="00B050"/>
                </a:solidFill>
                <a:latin typeface="Consolas" panose="020B0609020204030204" pitchFamily="49" charset="0"/>
                <a:cs typeface="Consolas" panose="020B0609020204030204" pitchFamily="49" charset="0"/>
              </a:rPr>
              <a:t>val</a:t>
            </a:r>
            <a:r>
              <a:rPr lang="en-CA" b="1" dirty="0">
                <a:solidFill>
                  <a:srgbClr val="00B050"/>
                </a:solidFill>
                <a:latin typeface="Consolas" panose="020B0609020204030204" pitchFamily="49" charset="0"/>
                <a:cs typeface="Consolas" panose="020B0609020204030204" pitchFamily="49" charset="0"/>
              </a:rPr>
              <a:t>); </a:t>
            </a:r>
          </a:p>
          <a:p>
            <a:pPr marL="0" indent="0">
              <a:buNone/>
            </a:pPr>
            <a:r>
              <a:rPr lang="en-CA" sz="1800" b="1" dirty="0" smtClean="0">
                <a:latin typeface="Arial" panose="020B0604020202020204" pitchFamily="34" charset="0"/>
              </a:rPr>
              <a:t>Parameters</a:t>
            </a:r>
          </a:p>
          <a:p>
            <a:pPr marL="0" indent="0">
              <a:buNone/>
            </a:pPr>
            <a:r>
              <a:rPr lang="en-CA" sz="1800" b="1" dirty="0" err="1" smtClean="0">
                <a:latin typeface="Consolas" panose="020B0609020204030204" pitchFamily="49" charset="0"/>
                <a:cs typeface="Consolas" panose="020B0609020204030204" pitchFamily="49" charset="0"/>
              </a:rPr>
              <a:t>val</a:t>
            </a:r>
            <a:endParaRPr lang="en-CA" sz="1800" b="1" dirty="0" smtClean="0">
              <a:latin typeface="Consolas" panose="020B0609020204030204" pitchFamily="49" charset="0"/>
              <a:cs typeface="Consolas" panose="020B0609020204030204" pitchFamily="49" charset="0"/>
            </a:endParaRPr>
          </a:p>
          <a:p>
            <a:pPr marL="400050" lvl="1" indent="0">
              <a:buNone/>
            </a:pPr>
            <a:r>
              <a:rPr lang="en-CA" sz="1800" dirty="0" smtClean="0">
                <a:latin typeface="Arial" panose="020B0604020202020204" pitchFamily="34" charset="0"/>
              </a:rPr>
              <a:t>Value </a:t>
            </a:r>
            <a:r>
              <a:rPr lang="en-CA" sz="1800" dirty="0">
                <a:latin typeface="Arial" panose="020B0604020202020204" pitchFamily="34" charset="0"/>
              </a:rPr>
              <a:t>to be copied (or moved) to the inserted elements.</a:t>
            </a:r>
          </a:p>
          <a:p>
            <a:pPr marL="400050" lvl="1" indent="0">
              <a:buNone/>
            </a:pPr>
            <a:r>
              <a:rPr lang="en-CA" sz="1800" dirty="0" smtClean="0">
                <a:latin typeface="Arial" panose="020B0604020202020204" pitchFamily="34" charset="0"/>
              </a:rPr>
              <a:t>Member </a:t>
            </a:r>
            <a:r>
              <a:rPr lang="en-CA" sz="1800" dirty="0">
                <a:latin typeface="Arial" panose="020B0604020202020204" pitchFamily="34" charset="0"/>
              </a:rPr>
              <a:t>type </a:t>
            </a:r>
            <a:r>
              <a:rPr lang="en-CA" sz="1800" dirty="0" err="1">
                <a:latin typeface="Consolas" panose="020B0609020204030204" pitchFamily="49" charset="0"/>
                <a:cs typeface="Consolas" panose="020B0609020204030204" pitchFamily="49" charset="0"/>
              </a:rPr>
              <a:t>value_type</a:t>
            </a:r>
            <a:r>
              <a:rPr lang="en-CA" sz="1800" dirty="0">
                <a:latin typeface="Arial" panose="020B0604020202020204" pitchFamily="34" charset="0"/>
              </a:rPr>
              <a:t> is the type of the elements in the container, defined in set as an alias of its first template parameter (</a:t>
            </a:r>
            <a:r>
              <a:rPr lang="en-CA" sz="1800" dirty="0">
                <a:latin typeface="Consolas" panose="020B0609020204030204" pitchFamily="49" charset="0"/>
                <a:cs typeface="Consolas" panose="020B0609020204030204" pitchFamily="49" charset="0"/>
              </a:rPr>
              <a:t>T</a:t>
            </a:r>
            <a:r>
              <a:rPr lang="en-CA" sz="1800" dirty="0">
                <a:latin typeface="Arial" panose="020B0604020202020204" pitchFamily="34" charset="0"/>
              </a:rPr>
              <a:t>).</a:t>
            </a:r>
            <a:endParaRPr lang="en-CA" sz="1800" dirty="0" smtClean="0">
              <a:latin typeface="Arial" panose="020B0604020202020204" pitchFamily="34" charset="0"/>
            </a:endParaRPr>
          </a:p>
          <a:p>
            <a:pPr marL="0" indent="0">
              <a:buNone/>
            </a:pPr>
            <a:r>
              <a:rPr lang="en-CA" sz="1800" b="1" dirty="0" smtClean="0">
                <a:latin typeface="Arial" panose="020B0604020202020204" pitchFamily="34" charset="0"/>
              </a:rPr>
              <a:t>Return Value</a:t>
            </a:r>
          </a:p>
          <a:p>
            <a:pPr marL="400050" lvl="1" indent="0">
              <a:buNone/>
            </a:pPr>
            <a:r>
              <a:rPr lang="en-CA" sz="1800" dirty="0" smtClean="0">
                <a:solidFill>
                  <a:srgbClr val="0070C0"/>
                </a:solidFill>
              </a:rPr>
              <a:t>We’ll ignore this…</a:t>
            </a:r>
            <a:endParaRPr lang="en-CA" sz="1800" dirty="0">
              <a:solidFill>
                <a:srgbClr val="0070C0"/>
              </a:solidFill>
            </a:endParaRPr>
          </a:p>
          <a:p>
            <a:pPr marL="0" indent="0">
              <a:buNone/>
            </a:pPr>
            <a:r>
              <a:rPr lang="en-CA" sz="1800" b="1" dirty="0" smtClean="0">
                <a:latin typeface="Arial" panose="020B0604020202020204" pitchFamily="34" charset="0"/>
              </a:rPr>
              <a:t>Complexity</a:t>
            </a:r>
          </a:p>
          <a:p>
            <a:pPr marL="400050" lvl="1" indent="0">
              <a:buNone/>
            </a:pPr>
            <a:r>
              <a:rPr lang="en-CA" sz="1800" dirty="0">
                <a:latin typeface="Arial" panose="020B0604020202020204" pitchFamily="34" charset="0"/>
              </a:rPr>
              <a:t>If a single element is inserted, logarithmic in size in general, but amortized constant if a hint is given and the position given is the optimal.</a:t>
            </a:r>
            <a:endParaRPr lang="en-CA" sz="1800" dirty="0" smtClean="0">
              <a:latin typeface="Arial" panose="020B0604020202020204" pitchFamily="34" charset="0"/>
            </a:endParaRPr>
          </a:p>
          <a:p>
            <a:pPr marL="0" indent="0">
              <a:buNone/>
            </a:pPr>
            <a:r>
              <a:rPr lang="en-CA" sz="1800" b="1" dirty="0" smtClean="0">
                <a:latin typeface="Arial" panose="020B0604020202020204" pitchFamily="34" charset="0"/>
              </a:rPr>
              <a:t>Exception safety</a:t>
            </a:r>
          </a:p>
          <a:p>
            <a:pPr marL="400050" lvl="1" indent="0">
              <a:buNone/>
            </a:pPr>
            <a:r>
              <a:rPr lang="en-CA" sz="1800" dirty="0">
                <a:latin typeface="Arial" panose="020B0604020202020204" pitchFamily="34" charset="0"/>
              </a:rPr>
              <a:t>If a single element is to be inserted, there are no changes in the container in case of exception (strong guarantee).</a:t>
            </a:r>
          </a:p>
          <a:p>
            <a:pPr marL="400050" lvl="1" indent="0">
              <a:buNone/>
            </a:pPr>
            <a:r>
              <a:rPr lang="en-CA" sz="1800" dirty="0">
                <a:latin typeface="Arial" panose="020B0604020202020204" pitchFamily="34" charset="0"/>
              </a:rPr>
              <a:t>Otherwise, the container is guaranteed to end in a valid state (basic guarantee).</a:t>
            </a:r>
            <a:endParaRPr lang="en-CA" sz="1800" dirty="0" smtClean="0">
              <a:latin typeface="Arial" panose="020B0604020202020204" pitchFamily="34" charset="0"/>
            </a:endParaRPr>
          </a:p>
        </p:txBody>
      </p:sp>
    </p:spTree>
    <p:extLst>
      <p:ext uri="{BB962C8B-B14F-4D97-AF65-F5344CB8AC3E}">
        <p14:creationId xmlns:p14="http://schemas.microsoft.com/office/powerpoint/2010/main" val="370813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std::set::erase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err="1" smtClean="0">
                <a:solidFill>
                  <a:srgbClr val="00B050"/>
                </a:solidFill>
                <a:latin typeface="Consolas" panose="020B0609020204030204" pitchFamily="49" charset="0"/>
                <a:cs typeface="Consolas" panose="020B0609020204030204" pitchFamily="49" charset="0"/>
              </a:rPr>
              <a:t>size_type</a:t>
            </a:r>
            <a:r>
              <a:rPr lang="en-CA" b="1" dirty="0" smtClean="0">
                <a:solidFill>
                  <a:srgbClr val="00B050"/>
                </a:solidFill>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i</a:t>
            </a:r>
            <a:r>
              <a:rPr lang="en-CA" b="1" dirty="0" smtClean="0">
                <a:solidFill>
                  <a:srgbClr val="00B050"/>
                </a:solidFill>
                <a:latin typeface="Consolas" panose="020B0609020204030204" pitchFamily="49" charset="0"/>
                <a:cs typeface="Consolas" panose="020B0609020204030204" pitchFamily="49" charset="0"/>
              </a:rPr>
              <a:t>nsert </a:t>
            </a:r>
            <a:r>
              <a:rPr lang="en-CA" b="1" dirty="0">
                <a:solidFill>
                  <a:srgbClr val="00B050"/>
                </a:solidFill>
                <a:latin typeface="Consolas" panose="020B0609020204030204" pitchFamily="49" charset="0"/>
                <a:cs typeface="Consolas" panose="020B0609020204030204" pitchFamily="49" charset="0"/>
              </a:rPr>
              <a:t>(const </a:t>
            </a:r>
            <a:r>
              <a:rPr lang="en-CA" b="1" dirty="0" err="1">
                <a:solidFill>
                  <a:srgbClr val="00B050"/>
                </a:solidFill>
                <a:latin typeface="Consolas" panose="020B0609020204030204" pitchFamily="49" charset="0"/>
                <a:cs typeface="Consolas" panose="020B0609020204030204" pitchFamily="49" charset="0"/>
              </a:rPr>
              <a:t>value_type</a:t>
            </a:r>
            <a:r>
              <a:rPr lang="en-CA" b="1" dirty="0">
                <a:solidFill>
                  <a:srgbClr val="00B050"/>
                </a:solidFill>
                <a:latin typeface="Consolas" panose="020B0609020204030204" pitchFamily="49" charset="0"/>
                <a:cs typeface="Consolas" panose="020B0609020204030204" pitchFamily="49" charset="0"/>
              </a:rPr>
              <a:t>&amp; </a:t>
            </a:r>
            <a:r>
              <a:rPr lang="en-CA" b="1" dirty="0" err="1">
                <a:solidFill>
                  <a:srgbClr val="00B050"/>
                </a:solidFill>
                <a:latin typeface="Consolas" panose="020B0609020204030204" pitchFamily="49" charset="0"/>
                <a:cs typeface="Consolas" panose="020B0609020204030204" pitchFamily="49" charset="0"/>
              </a:rPr>
              <a:t>val</a:t>
            </a:r>
            <a:r>
              <a:rPr lang="en-CA" b="1" dirty="0">
                <a:solidFill>
                  <a:srgbClr val="00B050"/>
                </a:solidFill>
                <a:latin typeface="Consolas" panose="020B0609020204030204" pitchFamily="49" charset="0"/>
                <a:cs typeface="Consolas" panose="020B0609020204030204" pitchFamily="49" charset="0"/>
              </a:rPr>
              <a:t>); </a:t>
            </a:r>
          </a:p>
          <a:p>
            <a:pPr marL="0" indent="0">
              <a:buNone/>
            </a:pPr>
            <a:r>
              <a:rPr lang="en-CA" sz="1800" b="1" dirty="0" smtClean="0">
                <a:latin typeface="Arial" panose="020B0604020202020204" pitchFamily="34" charset="0"/>
              </a:rPr>
              <a:t>Erase </a:t>
            </a:r>
            <a:r>
              <a:rPr lang="en-CA" sz="1800" b="1" dirty="0">
                <a:latin typeface="Arial" panose="020B0604020202020204" pitchFamily="34" charset="0"/>
              </a:rPr>
              <a:t>elements</a:t>
            </a:r>
          </a:p>
          <a:p>
            <a:pPr marL="0" indent="0">
              <a:buNone/>
            </a:pPr>
            <a:r>
              <a:rPr lang="en-CA" sz="1800" dirty="0">
                <a:latin typeface="Arial" panose="020B0604020202020204" pitchFamily="34" charset="0"/>
              </a:rPr>
              <a:t>Removes from the set container either a single element or a range of </a:t>
            </a:r>
            <a:r>
              <a:rPr lang="en-CA" sz="1800" dirty="0" smtClean="0">
                <a:latin typeface="Arial" panose="020B0604020202020204" pitchFamily="34" charset="0"/>
              </a:rPr>
              <a:t>elements.</a:t>
            </a:r>
            <a:endParaRPr lang="en-CA" sz="1800" dirty="0">
              <a:latin typeface="Arial" panose="020B0604020202020204" pitchFamily="34" charset="0"/>
            </a:endParaRPr>
          </a:p>
          <a:p>
            <a:pPr marL="0" indent="0">
              <a:buNone/>
            </a:pPr>
            <a:r>
              <a:rPr lang="en-CA" sz="1800" dirty="0" smtClean="0">
                <a:latin typeface="Arial" panose="020B0604020202020204" pitchFamily="34" charset="0"/>
              </a:rPr>
              <a:t>This </a:t>
            </a:r>
            <a:r>
              <a:rPr lang="en-CA" sz="1800" dirty="0">
                <a:latin typeface="Arial" panose="020B0604020202020204" pitchFamily="34" charset="0"/>
              </a:rPr>
              <a:t>effectively reduces the container size by the number of elements removed, which are destroyed</a:t>
            </a:r>
            <a:r>
              <a:rPr lang="en-CA" sz="1800" dirty="0" smtClean="0">
                <a:latin typeface="Arial" panose="020B0604020202020204" pitchFamily="34" charset="0"/>
              </a:rPr>
              <a:t>.</a:t>
            </a:r>
          </a:p>
          <a:p>
            <a:pPr marL="0" indent="0">
              <a:buNone/>
            </a:pPr>
            <a:r>
              <a:rPr lang="en-CA" sz="1800" b="1" dirty="0">
                <a:latin typeface="Arial" panose="020B0604020202020204" pitchFamily="34" charset="0"/>
              </a:rPr>
              <a:t>Parameters</a:t>
            </a:r>
          </a:p>
          <a:p>
            <a:pPr marL="0" indent="0">
              <a:buNone/>
            </a:pPr>
            <a:r>
              <a:rPr lang="en-CA" sz="1800" b="1" dirty="0" err="1" smtClean="0">
                <a:latin typeface="Consolas" panose="020B0609020204030204" pitchFamily="49" charset="0"/>
                <a:cs typeface="Consolas" panose="020B0609020204030204" pitchFamily="49" charset="0"/>
              </a:rPr>
              <a:t>val</a:t>
            </a:r>
            <a:endParaRPr lang="en-CA" sz="1800" b="1" dirty="0">
              <a:latin typeface="Consolas" panose="020B0609020204030204" pitchFamily="49" charset="0"/>
              <a:cs typeface="Consolas" panose="020B0609020204030204" pitchFamily="49" charset="0"/>
            </a:endParaRPr>
          </a:p>
          <a:p>
            <a:pPr marL="400050" lvl="1" indent="0">
              <a:buNone/>
            </a:pPr>
            <a:r>
              <a:rPr lang="en-CA" sz="1800" dirty="0" smtClean="0">
                <a:latin typeface="Arial" panose="020B0604020202020204" pitchFamily="34" charset="0"/>
              </a:rPr>
              <a:t>Value </a:t>
            </a:r>
            <a:r>
              <a:rPr lang="en-CA" sz="1800" dirty="0">
                <a:latin typeface="Arial" panose="020B0604020202020204" pitchFamily="34" charset="0"/>
              </a:rPr>
              <a:t>to be </a:t>
            </a:r>
            <a:r>
              <a:rPr lang="en-CA" sz="1800" dirty="0" smtClean="0">
                <a:latin typeface="Arial" panose="020B0604020202020204" pitchFamily="34" charset="0"/>
              </a:rPr>
              <a:t>removed from the set.</a:t>
            </a:r>
            <a:endParaRPr lang="en-CA" sz="1800" dirty="0">
              <a:latin typeface="Arial" panose="020B0604020202020204" pitchFamily="34" charset="0"/>
            </a:endParaRPr>
          </a:p>
          <a:p>
            <a:pPr marL="400050" lvl="1" indent="0">
              <a:buNone/>
            </a:pPr>
            <a:r>
              <a:rPr lang="en-CA" sz="1800" dirty="0" smtClean="0">
                <a:latin typeface="Arial" panose="020B0604020202020204" pitchFamily="34" charset="0"/>
              </a:rPr>
              <a:t>Member </a:t>
            </a:r>
            <a:r>
              <a:rPr lang="en-CA" sz="1800" dirty="0">
                <a:latin typeface="Arial" panose="020B0604020202020204" pitchFamily="34" charset="0"/>
              </a:rPr>
              <a:t>type </a:t>
            </a:r>
            <a:r>
              <a:rPr lang="en-CA" sz="1800" dirty="0" err="1">
                <a:latin typeface="Consolas" panose="020B0609020204030204" pitchFamily="49" charset="0"/>
                <a:cs typeface="Consolas" panose="020B0609020204030204" pitchFamily="49" charset="0"/>
              </a:rPr>
              <a:t>value_type</a:t>
            </a:r>
            <a:r>
              <a:rPr lang="en-CA" sz="1800" dirty="0">
                <a:latin typeface="Arial" panose="020B0604020202020204" pitchFamily="34" charset="0"/>
              </a:rPr>
              <a:t> is the type of the elements in the container, defined in set as an alias of its first template parameter (</a:t>
            </a:r>
            <a:r>
              <a:rPr lang="en-CA" sz="1800" dirty="0">
                <a:latin typeface="Consolas" panose="020B0609020204030204" pitchFamily="49" charset="0"/>
                <a:cs typeface="Consolas" panose="020B0609020204030204" pitchFamily="49" charset="0"/>
              </a:rPr>
              <a:t>T</a:t>
            </a:r>
            <a:r>
              <a:rPr lang="en-CA" sz="1800" dirty="0">
                <a:latin typeface="Arial" panose="020B0604020202020204" pitchFamily="34" charset="0"/>
              </a:rPr>
              <a:t>).</a:t>
            </a:r>
            <a:endParaRPr lang="en-CA" sz="1800" dirty="0" smtClean="0">
              <a:latin typeface="Arial" panose="020B0604020202020204" pitchFamily="34" charset="0"/>
            </a:endParaRPr>
          </a:p>
          <a:p>
            <a:pPr marL="0" indent="0">
              <a:buNone/>
            </a:pPr>
            <a:r>
              <a:rPr lang="en-CA" sz="1800" b="1" dirty="0" smtClean="0">
                <a:latin typeface="Arial" panose="020B0604020202020204" pitchFamily="34" charset="0"/>
              </a:rPr>
              <a:t>Return Value</a:t>
            </a:r>
          </a:p>
          <a:p>
            <a:pPr marL="400050" lvl="1" indent="0">
              <a:buNone/>
            </a:pPr>
            <a:r>
              <a:rPr lang="en-CA" sz="1700" dirty="0">
                <a:latin typeface="Arial" panose="020B0604020202020204" pitchFamily="34" charset="0"/>
              </a:rPr>
              <a:t>For the value-based version (2), the function returns the number of elements erased.</a:t>
            </a:r>
          </a:p>
          <a:p>
            <a:pPr marL="400050" lvl="1" indent="0">
              <a:buNone/>
            </a:pPr>
            <a:r>
              <a:rPr lang="en-CA" sz="1700" dirty="0" smtClean="0">
                <a:latin typeface="Arial" panose="020B0604020202020204" pitchFamily="34" charset="0"/>
              </a:rPr>
              <a:t>Member </a:t>
            </a:r>
            <a:r>
              <a:rPr lang="en-CA" sz="1700" dirty="0">
                <a:latin typeface="Arial" panose="020B0604020202020204" pitchFamily="34" charset="0"/>
              </a:rPr>
              <a:t>type </a:t>
            </a:r>
            <a:r>
              <a:rPr lang="en-CA" sz="1700" dirty="0" err="1">
                <a:latin typeface="Arial" panose="020B0604020202020204" pitchFamily="34" charset="0"/>
              </a:rPr>
              <a:t>size_type</a:t>
            </a:r>
            <a:r>
              <a:rPr lang="en-CA" sz="1700" dirty="0">
                <a:latin typeface="Arial" panose="020B0604020202020204" pitchFamily="34" charset="0"/>
              </a:rPr>
              <a:t> is an unsigned integral type</a:t>
            </a:r>
            <a:r>
              <a:rPr lang="en-CA" sz="1700" dirty="0" smtClean="0">
                <a:latin typeface="Arial" panose="020B0604020202020204" pitchFamily="34" charset="0"/>
              </a:rPr>
              <a:t>.</a:t>
            </a:r>
          </a:p>
        </p:txBody>
      </p:sp>
    </p:spTree>
    <p:extLst>
      <p:ext uri="{BB962C8B-B14F-4D97-AF65-F5344CB8AC3E}">
        <p14:creationId xmlns:p14="http://schemas.microsoft.com/office/powerpoint/2010/main" val="4107027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std::set::erase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CA" b="1" dirty="0" err="1" smtClean="0">
                <a:solidFill>
                  <a:srgbClr val="00B050"/>
                </a:solidFill>
                <a:latin typeface="Consolas" panose="020B0609020204030204" pitchFamily="49" charset="0"/>
                <a:cs typeface="Consolas" panose="020B0609020204030204" pitchFamily="49" charset="0"/>
              </a:rPr>
              <a:t>size_type</a:t>
            </a:r>
            <a:r>
              <a:rPr lang="en-CA" b="1" dirty="0" smtClean="0">
                <a:solidFill>
                  <a:srgbClr val="00B050"/>
                </a:solidFill>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i</a:t>
            </a:r>
            <a:r>
              <a:rPr lang="en-CA" b="1" dirty="0" smtClean="0">
                <a:solidFill>
                  <a:srgbClr val="00B050"/>
                </a:solidFill>
                <a:latin typeface="Consolas" panose="020B0609020204030204" pitchFamily="49" charset="0"/>
                <a:cs typeface="Consolas" panose="020B0609020204030204" pitchFamily="49" charset="0"/>
              </a:rPr>
              <a:t>nsert </a:t>
            </a:r>
            <a:r>
              <a:rPr lang="en-CA" b="1" dirty="0">
                <a:solidFill>
                  <a:srgbClr val="00B050"/>
                </a:solidFill>
                <a:latin typeface="Consolas" panose="020B0609020204030204" pitchFamily="49" charset="0"/>
                <a:cs typeface="Consolas" panose="020B0609020204030204" pitchFamily="49" charset="0"/>
              </a:rPr>
              <a:t>(const </a:t>
            </a:r>
            <a:r>
              <a:rPr lang="en-CA" b="1" dirty="0" err="1">
                <a:solidFill>
                  <a:srgbClr val="00B050"/>
                </a:solidFill>
                <a:latin typeface="Consolas" panose="020B0609020204030204" pitchFamily="49" charset="0"/>
                <a:cs typeface="Consolas" panose="020B0609020204030204" pitchFamily="49" charset="0"/>
              </a:rPr>
              <a:t>value_type</a:t>
            </a:r>
            <a:r>
              <a:rPr lang="en-CA" b="1" dirty="0">
                <a:solidFill>
                  <a:srgbClr val="00B050"/>
                </a:solidFill>
                <a:latin typeface="Consolas" panose="020B0609020204030204" pitchFamily="49" charset="0"/>
                <a:cs typeface="Consolas" panose="020B0609020204030204" pitchFamily="49" charset="0"/>
              </a:rPr>
              <a:t>&amp; </a:t>
            </a:r>
            <a:r>
              <a:rPr lang="en-CA" b="1" dirty="0" err="1">
                <a:solidFill>
                  <a:srgbClr val="00B050"/>
                </a:solidFill>
                <a:latin typeface="Consolas" panose="020B0609020204030204" pitchFamily="49" charset="0"/>
                <a:cs typeface="Consolas" panose="020B0609020204030204" pitchFamily="49" charset="0"/>
              </a:rPr>
              <a:t>val</a:t>
            </a:r>
            <a:r>
              <a:rPr lang="en-CA" b="1" dirty="0">
                <a:solidFill>
                  <a:srgbClr val="00B050"/>
                </a:solidFill>
                <a:latin typeface="Consolas" panose="020B0609020204030204" pitchFamily="49" charset="0"/>
                <a:cs typeface="Consolas" panose="020B0609020204030204" pitchFamily="49" charset="0"/>
              </a:rPr>
              <a:t>); </a:t>
            </a:r>
          </a:p>
          <a:p>
            <a:pPr marL="0" indent="0">
              <a:buNone/>
            </a:pPr>
            <a:r>
              <a:rPr lang="en-CA" sz="1800" b="1" dirty="0" smtClean="0">
                <a:latin typeface="Arial" panose="020B0604020202020204" pitchFamily="34" charset="0"/>
              </a:rPr>
              <a:t>Complexity</a:t>
            </a:r>
          </a:p>
          <a:p>
            <a:pPr marL="400050" lvl="1" indent="0">
              <a:buNone/>
            </a:pPr>
            <a:r>
              <a:rPr lang="en-CA" sz="1800" dirty="0">
                <a:latin typeface="Arial" panose="020B0604020202020204" pitchFamily="34" charset="0"/>
              </a:rPr>
              <a:t>For the second version (</a:t>
            </a:r>
            <a:r>
              <a:rPr lang="en-CA" sz="1800" dirty="0">
                <a:latin typeface="Consolas" panose="020B0609020204030204" pitchFamily="49" charset="0"/>
                <a:cs typeface="Consolas" panose="020B0609020204030204" pitchFamily="49" charset="0"/>
              </a:rPr>
              <a:t>erase(</a:t>
            </a:r>
            <a:r>
              <a:rPr lang="en-CA" sz="1800" dirty="0" err="1">
                <a:latin typeface="Consolas" panose="020B0609020204030204" pitchFamily="49" charset="0"/>
                <a:cs typeface="Consolas" panose="020B0609020204030204" pitchFamily="49" charset="0"/>
              </a:rPr>
              <a:t>val</a:t>
            </a:r>
            <a:r>
              <a:rPr lang="en-CA" sz="1800" dirty="0">
                <a:latin typeface="Consolas" panose="020B0609020204030204" pitchFamily="49" charset="0"/>
                <a:cs typeface="Consolas" panose="020B0609020204030204" pitchFamily="49" charset="0"/>
              </a:rPr>
              <a:t>)</a:t>
            </a:r>
            <a:r>
              <a:rPr lang="en-CA" sz="1800" dirty="0">
                <a:latin typeface="Arial" panose="020B0604020202020204" pitchFamily="34" charset="0"/>
              </a:rPr>
              <a:t>), logarithmic in container size.</a:t>
            </a:r>
            <a:endParaRPr lang="en-CA" sz="1800" dirty="0" smtClean="0">
              <a:latin typeface="Arial" panose="020B0604020202020204" pitchFamily="34" charset="0"/>
            </a:endParaRPr>
          </a:p>
          <a:p>
            <a:pPr marL="0" indent="0">
              <a:buNone/>
            </a:pPr>
            <a:r>
              <a:rPr lang="en-CA" sz="1800" b="1" dirty="0" smtClean="0">
                <a:latin typeface="Arial" panose="020B0604020202020204" pitchFamily="34" charset="0"/>
              </a:rPr>
              <a:t>Exception safety</a:t>
            </a:r>
          </a:p>
          <a:p>
            <a:pPr marL="400050" lvl="1" indent="0">
              <a:buNone/>
            </a:pPr>
            <a:r>
              <a:rPr lang="en-CA" sz="1800" dirty="0" smtClean="0">
                <a:latin typeface="Arial" panose="020B0604020202020204" pitchFamily="34" charset="0"/>
              </a:rPr>
              <a:t>If </a:t>
            </a:r>
            <a:r>
              <a:rPr lang="en-CA" sz="1800" dirty="0">
                <a:latin typeface="Arial" panose="020B0604020202020204" pitchFamily="34" charset="0"/>
              </a:rPr>
              <a:t>a single element is to be inserted, there are no changes in the container in case of exception (strong guarantee).</a:t>
            </a:r>
          </a:p>
          <a:p>
            <a:pPr marL="400050" lvl="1" indent="0">
              <a:buNone/>
            </a:pPr>
            <a:r>
              <a:rPr lang="en-CA" sz="1800" dirty="0">
                <a:latin typeface="Arial" panose="020B0604020202020204" pitchFamily="34" charset="0"/>
              </a:rPr>
              <a:t>Otherwise, the container is guaranteed to end in a valid state (basic guarantee).</a:t>
            </a:r>
            <a:endParaRPr lang="en-CA" sz="1800" dirty="0" smtClean="0">
              <a:latin typeface="Arial" panose="020B0604020202020204" pitchFamily="34" charset="0"/>
            </a:endParaRPr>
          </a:p>
        </p:txBody>
      </p:sp>
    </p:spTree>
    <p:extLst>
      <p:ext uri="{BB962C8B-B14F-4D97-AF65-F5344CB8AC3E}">
        <p14:creationId xmlns:p14="http://schemas.microsoft.com/office/powerpoint/2010/main" val="64633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insertion sort algorithm</a:t>
            </a:r>
            <a:endParaRPr lang="en-CA" dirty="0" smtClean="0">
              <a:latin typeface="Consolas" panose="020B0609020204030204" pitchFamily="49" charset="0"/>
              <a:cs typeface="Consolas" panose="020B0609020204030204" pitchFamily="49" charset="0"/>
            </a:endParaRPr>
          </a:p>
          <a:p>
            <a:pPr lvl="1"/>
            <a:r>
              <a:rPr lang="en-CA" dirty="0" smtClean="0"/>
              <a:t>Look at an example</a:t>
            </a:r>
          </a:p>
          <a:p>
            <a:pPr lvl="1"/>
            <a:r>
              <a:rPr lang="en-CA" dirty="0" smtClean="0"/>
              <a:t>Determine how the algorithm work</a:t>
            </a:r>
          </a:p>
          <a:p>
            <a:pPr lvl="1"/>
            <a:r>
              <a:rPr lang="en-CA" dirty="0" smtClean="0"/>
              <a:t>Create a flow chart</a:t>
            </a:r>
          </a:p>
          <a:p>
            <a:pPr lvl="1"/>
            <a:r>
              <a:rPr lang="en-CA" dirty="0" smtClean="0"/>
              <a:t>Implement the algorithm</a:t>
            </a:r>
          </a:p>
          <a:p>
            <a:pPr lvl="1"/>
            <a:r>
              <a:rPr lang="en-CA" dirty="0" smtClean="0"/>
              <a:t>Look at the run times</a:t>
            </a:r>
          </a:p>
          <a:p>
            <a:pPr lvl="1"/>
            <a:r>
              <a:rPr lang="en-CA" dirty="0" smtClean="0"/>
              <a:t>Consider some optimizations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 set</a:t>
            </a:r>
            <a:endParaRPr lang="en-CA" dirty="0"/>
          </a:p>
        </p:txBody>
      </p:sp>
      <p:sp>
        <p:nvSpPr>
          <p:cNvPr id="3" name="Content Placeholder 2"/>
          <p:cNvSpPr>
            <a:spLocks noGrp="1"/>
          </p:cNvSpPr>
          <p:nvPr>
            <p:ph idx="1"/>
          </p:nvPr>
        </p:nvSpPr>
        <p:spPr>
          <a:xfrm>
            <a:off x="457200" y="1600200"/>
            <a:ext cx="8435280" cy="4525963"/>
          </a:xfrm>
        </p:spPr>
        <p:txBody>
          <a:bodyPr>
            <a:noAutofit/>
          </a:bodyPr>
          <a:lstStyle/>
          <a:p>
            <a:pPr marL="400050" lvl="1" indent="0">
              <a:buNone/>
            </a:pPr>
            <a:r>
              <a:rPr lang="en-CA" sz="1400" b="1" dirty="0" smtClean="0">
                <a:solidFill>
                  <a:srgbClr val="C00000"/>
                </a:solidFill>
                <a:latin typeface="Consolas" panose="020B0609020204030204" pitchFamily="49" charset="0"/>
                <a:cs typeface="Consolas" panose="020B0609020204030204" pitchFamily="49" charset="0"/>
              </a:rPr>
              <a:t>std::set&lt;int&gt; squares{};</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for ( int k{0}; k &lt; </a:t>
            </a:r>
            <a:r>
              <a:rPr lang="en-CA" sz="1400" dirty="0" err="1" smtClean="0">
                <a:latin typeface="Consolas" panose="020B0609020204030204" pitchFamily="49" charset="0"/>
                <a:cs typeface="Consolas" panose="020B0609020204030204" pitchFamily="49" charset="0"/>
              </a:rPr>
              <a:t>isqrt</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2147483647 ); ++k ) {</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err="1" smtClean="0">
                <a:solidFill>
                  <a:srgbClr val="C00000"/>
                </a:solidFill>
                <a:latin typeface="Consolas" panose="020B0609020204030204" pitchFamily="49" charset="0"/>
                <a:cs typeface="Consolas" panose="020B0609020204030204" pitchFamily="49" charset="0"/>
              </a:rPr>
              <a:t>squares.insert</a:t>
            </a:r>
            <a:r>
              <a:rPr lang="en-CA" sz="1400" b="1" dirty="0" smtClean="0">
                <a:solidFill>
                  <a:srgbClr val="C00000"/>
                </a:solidFill>
                <a:latin typeface="Consolas" panose="020B0609020204030204" pitchFamily="49" charset="0"/>
                <a:cs typeface="Consolas" panose="020B0609020204030204" pitchFamily="49" charset="0"/>
              </a:rPr>
              <a:t>( k*k )</a:t>
            </a:r>
            <a:r>
              <a:rPr lang="en-CA" sz="1400" dirty="0" smtClean="0">
                <a:latin typeface="Consolas" panose="020B0609020204030204" pitchFamily="49" charset="0"/>
                <a:cs typeface="Consolas" panose="020B0609020204030204" pitchFamily="49" charset="0"/>
              </a:rPr>
              <a:t>;</a:t>
            </a:r>
          </a:p>
          <a:p>
            <a:pPr marL="400050" lvl="1" indent="0">
              <a:buNone/>
            </a:pPr>
            <a:r>
              <a:rPr lang="en-CA" sz="1400" dirty="0" smtClean="0">
                <a:latin typeface="Consolas" panose="020B0609020204030204" pitchFamily="49" charset="0"/>
                <a:cs typeface="Consolas" panose="020B0609020204030204" pitchFamily="49" charset="0"/>
              </a:rPr>
              <a:t>}</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std::cout &lt;&lt; "There are " &lt;&lt; </a:t>
            </a:r>
            <a:r>
              <a:rPr lang="en-CA" sz="1400" b="1" dirty="0" err="1" smtClean="0">
                <a:solidFill>
                  <a:srgbClr val="C00000"/>
                </a:solidFill>
                <a:latin typeface="Consolas" panose="020B0609020204030204" pitchFamily="49" charset="0"/>
                <a:cs typeface="Consolas" panose="020B0609020204030204" pitchFamily="49" charset="0"/>
              </a:rPr>
              <a:t>squares.size</a:t>
            </a:r>
            <a:r>
              <a:rPr lang="en-CA" sz="1400" b="1" dirty="0" smtClean="0">
                <a:solidFill>
                  <a:srgbClr val="C0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&lt;&lt; " perfect squares"</a:t>
            </a:r>
          </a:p>
          <a:p>
            <a:pPr marL="400050" lvl="1" indent="0">
              <a:buNone/>
            </a:pPr>
            <a:r>
              <a:rPr lang="en-CA" sz="1400" dirty="0" smtClean="0">
                <a:latin typeface="Consolas" panose="020B0609020204030204" pitchFamily="49" charset="0"/>
                <a:cs typeface="Consolas" panose="020B0609020204030204" pitchFamily="49" charset="0"/>
              </a:rPr>
              <a:t>          &lt;&lt; std::endl;</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for ( int k{0}; k &lt;= 13; ++k ) {</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std::size_t result{</a:t>
            </a:r>
            <a:r>
              <a:rPr lang="en-CA" sz="1400" b="1" dirty="0" err="1" smtClean="0">
                <a:solidFill>
                  <a:srgbClr val="C00000"/>
                </a:solidFill>
                <a:latin typeface="Consolas" panose="020B0609020204030204" pitchFamily="49" charset="0"/>
                <a:cs typeface="Consolas" panose="020B0609020204030204" pitchFamily="49" charset="0"/>
              </a:rPr>
              <a:t>squares.erase</a:t>
            </a:r>
            <a:r>
              <a:rPr lang="en-CA" sz="1400" b="1" dirty="0" smtClean="0">
                <a:solidFill>
                  <a:srgbClr val="C00000"/>
                </a:solidFill>
                <a:latin typeface="Consolas" panose="020B0609020204030204" pitchFamily="49" charset="0"/>
                <a:cs typeface="Consolas" panose="020B0609020204030204" pitchFamily="49" charset="0"/>
              </a:rPr>
              <a:t>( k )</a:t>
            </a:r>
            <a:r>
              <a:rPr lang="en-CA" sz="1400" dirty="0" smtClean="0">
                <a:latin typeface="Consolas" panose="020B0609020204030204" pitchFamily="49" charset="0"/>
                <a:cs typeface="Consolas" panose="020B0609020204030204" pitchFamily="49" charset="0"/>
              </a:rPr>
              <a:t>};</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    if ( result == 1 ) {</a:t>
            </a: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k &lt;&lt; </a:t>
            </a:r>
            <a:r>
              <a:rPr lang="en-CA" sz="1400" dirty="0" smtClean="0">
                <a:latin typeface="Consolas" panose="020B0609020204030204" pitchFamily="49" charset="0"/>
                <a:cs typeface="Consolas" panose="020B0609020204030204" pitchFamily="49" charset="0"/>
              </a:rPr>
              <a:t>" was erased" </a:t>
            </a:r>
            <a:r>
              <a:rPr lang="en-CA" sz="1400" dirty="0">
                <a:latin typeface="Consolas" panose="020B0609020204030204" pitchFamily="49" charset="0"/>
                <a:cs typeface="Consolas" panose="020B0609020204030204" pitchFamily="49" charset="0"/>
              </a:rPr>
              <a:t>&lt;&lt; std::endl</a:t>
            </a:r>
            <a:r>
              <a:rPr lang="en-CA" sz="1400" dirty="0" smtClean="0">
                <a:latin typeface="Consolas" panose="020B0609020204030204" pitchFamily="49" charset="0"/>
                <a:cs typeface="Consolas" panose="020B0609020204030204" pitchFamily="49" charset="0"/>
              </a:rPr>
              <a:t>;</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400050" lvl="1" indent="0">
              <a:buNone/>
            </a:pPr>
            <a:r>
              <a:rPr lang="en-CA" sz="1400" dirty="0" smtClean="0">
                <a:latin typeface="Consolas" panose="020B0609020204030204" pitchFamily="49" charset="0"/>
                <a:cs typeface="Consolas" panose="020B0609020204030204" pitchFamily="49" charset="0"/>
              </a:rPr>
              <a:t>}</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std::cout &lt;&lt; "There are " &lt;&lt; </a:t>
            </a:r>
            <a:r>
              <a:rPr lang="en-CA" sz="1400" b="1" dirty="0" err="1">
                <a:solidFill>
                  <a:srgbClr val="C00000"/>
                </a:solidFill>
                <a:latin typeface="Consolas" panose="020B0609020204030204" pitchFamily="49" charset="0"/>
                <a:cs typeface="Consolas" panose="020B0609020204030204" pitchFamily="49" charset="0"/>
              </a:rPr>
              <a:t>squares.size</a:t>
            </a:r>
            <a:r>
              <a:rPr lang="en-CA" sz="1400" b="1" dirty="0">
                <a:solidFill>
                  <a:srgbClr val="C0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 perfect </a:t>
            </a:r>
            <a:r>
              <a:rPr lang="en-CA" sz="1400" dirty="0" smtClean="0">
                <a:latin typeface="Consolas" panose="020B0609020204030204" pitchFamily="49" charset="0"/>
                <a:cs typeface="Consolas" panose="020B0609020204030204" pitchFamily="49" charset="0"/>
              </a:rPr>
              <a:t>squares left"</a:t>
            </a: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          &lt;&lt; std::endl;</a:t>
            </a:r>
          </a:p>
          <a:p>
            <a:pPr marL="400050" lvl="1" indent="0">
              <a:buNone/>
            </a:pP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2771800" y="4149080"/>
            <a:ext cx="5112568" cy="2031325"/>
          </a:xfrm>
          <a:prstGeom prst="rect">
            <a:avLst/>
          </a:prstGeom>
          <a:solidFill>
            <a:schemeClr val="bg1"/>
          </a:solidFill>
        </p:spPr>
        <p:txBody>
          <a:bodyPr wrap="square">
            <a:spAutoFit/>
          </a:bodyPr>
          <a:lstStyle/>
          <a:p>
            <a:r>
              <a:rPr lang="en-CA" dirty="0" smtClean="0">
                <a:solidFill>
                  <a:srgbClr val="0070C0"/>
                </a:solidFill>
                <a:latin typeface="Georgia" panose="02040502050405020303" pitchFamily="18" charset="0"/>
                <a:cs typeface="Consolas" panose="020B0609020204030204" pitchFamily="49" charset="0"/>
              </a:rPr>
              <a:t>Output</a:t>
            </a:r>
          </a:p>
          <a:p>
            <a:r>
              <a:rPr lang="en-CA" dirty="0" smtClean="0">
                <a:solidFill>
                  <a:srgbClr val="0070C0"/>
                </a:solidFill>
                <a:latin typeface="Consolas" panose="020B0609020204030204" pitchFamily="49" charset="0"/>
                <a:cs typeface="Consolas" panose="020B0609020204030204" pitchFamily="49" charset="0"/>
              </a:rPr>
              <a:t>   There </a:t>
            </a:r>
            <a:r>
              <a:rPr lang="en-CA" dirty="0">
                <a:solidFill>
                  <a:srgbClr val="0070C0"/>
                </a:solidFill>
                <a:latin typeface="Consolas" panose="020B0609020204030204" pitchFamily="49" charset="0"/>
                <a:cs typeface="Consolas" panose="020B0609020204030204" pitchFamily="49" charset="0"/>
              </a:rPr>
              <a:t>are 46340 perfect squares</a:t>
            </a:r>
          </a:p>
          <a:p>
            <a:r>
              <a:rPr lang="en-CA" dirty="0" smtClean="0">
                <a:solidFill>
                  <a:srgbClr val="0070C0"/>
                </a:solidFill>
                <a:latin typeface="Consolas" panose="020B0609020204030204" pitchFamily="49" charset="0"/>
                <a:cs typeface="Consolas" panose="020B0609020204030204" pitchFamily="49" charset="0"/>
              </a:rPr>
              <a:t>   0 </a:t>
            </a:r>
            <a:r>
              <a:rPr lang="en-CA" dirty="0">
                <a:solidFill>
                  <a:srgbClr val="0070C0"/>
                </a:solidFill>
                <a:latin typeface="Consolas" panose="020B0609020204030204" pitchFamily="49" charset="0"/>
                <a:cs typeface="Consolas" panose="020B0609020204030204" pitchFamily="49" charset="0"/>
              </a:rPr>
              <a:t>was erased</a:t>
            </a:r>
          </a:p>
          <a:p>
            <a:r>
              <a:rPr lang="en-CA" dirty="0" smtClean="0">
                <a:solidFill>
                  <a:srgbClr val="0070C0"/>
                </a:solidFill>
                <a:latin typeface="Consolas" panose="020B0609020204030204" pitchFamily="49" charset="0"/>
                <a:cs typeface="Consolas" panose="020B0609020204030204" pitchFamily="49" charset="0"/>
              </a:rPr>
              <a:t>   1 </a:t>
            </a:r>
            <a:r>
              <a:rPr lang="en-CA" dirty="0">
                <a:solidFill>
                  <a:srgbClr val="0070C0"/>
                </a:solidFill>
                <a:latin typeface="Consolas" panose="020B0609020204030204" pitchFamily="49" charset="0"/>
                <a:cs typeface="Consolas" panose="020B0609020204030204" pitchFamily="49" charset="0"/>
              </a:rPr>
              <a:t>was erased</a:t>
            </a:r>
          </a:p>
          <a:p>
            <a:r>
              <a:rPr lang="en-CA" dirty="0" smtClean="0">
                <a:solidFill>
                  <a:srgbClr val="0070C0"/>
                </a:solidFill>
                <a:latin typeface="Consolas" panose="020B0609020204030204" pitchFamily="49" charset="0"/>
                <a:cs typeface="Consolas" panose="020B0609020204030204" pitchFamily="49" charset="0"/>
              </a:rPr>
              <a:t>   4 </a:t>
            </a:r>
            <a:r>
              <a:rPr lang="en-CA" dirty="0">
                <a:solidFill>
                  <a:srgbClr val="0070C0"/>
                </a:solidFill>
                <a:latin typeface="Consolas" panose="020B0609020204030204" pitchFamily="49" charset="0"/>
                <a:cs typeface="Consolas" panose="020B0609020204030204" pitchFamily="49" charset="0"/>
              </a:rPr>
              <a:t>was erased</a:t>
            </a:r>
          </a:p>
          <a:p>
            <a:r>
              <a:rPr lang="en-CA" dirty="0" smtClean="0">
                <a:solidFill>
                  <a:srgbClr val="0070C0"/>
                </a:solidFill>
                <a:latin typeface="Consolas" panose="020B0609020204030204" pitchFamily="49" charset="0"/>
                <a:cs typeface="Consolas" panose="020B0609020204030204" pitchFamily="49" charset="0"/>
              </a:rPr>
              <a:t>   9 </a:t>
            </a:r>
            <a:r>
              <a:rPr lang="en-CA" dirty="0">
                <a:solidFill>
                  <a:srgbClr val="0070C0"/>
                </a:solidFill>
                <a:latin typeface="Consolas" panose="020B0609020204030204" pitchFamily="49" charset="0"/>
                <a:cs typeface="Consolas" panose="020B0609020204030204" pitchFamily="49" charset="0"/>
              </a:rPr>
              <a:t>was erased</a:t>
            </a:r>
          </a:p>
          <a:p>
            <a:r>
              <a:rPr lang="en-CA" dirty="0" smtClean="0">
                <a:solidFill>
                  <a:srgbClr val="0070C0"/>
                </a:solidFill>
                <a:latin typeface="Consolas" panose="020B0609020204030204" pitchFamily="49" charset="0"/>
                <a:cs typeface="Consolas" panose="020B0609020204030204" pitchFamily="49" charset="0"/>
              </a:rPr>
              <a:t>   There </a:t>
            </a:r>
            <a:r>
              <a:rPr lang="en-CA" dirty="0">
                <a:solidFill>
                  <a:srgbClr val="0070C0"/>
                </a:solidFill>
                <a:latin typeface="Consolas" panose="020B0609020204030204" pitchFamily="49" charset="0"/>
                <a:cs typeface="Consolas" panose="020B0609020204030204" pitchFamily="49" charset="0"/>
              </a:rPr>
              <a:t>are 46336 perfect squares </a:t>
            </a:r>
            <a:r>
              <a:rPr lang="en-CA" dirty="0" smtClean="0">
                <a:solidFill>
                  <a:srgbClr val="0070C0"/>
                </a:solidFill>
                <a:latin typeface="Consolas" panose="020B0609020204030204" pitchFamily="49" charset="0"/>
                <a:cs typeface="Consolas" panose="020B0609020204030204" pitchFamily="49" charset="0"/>
              </a:rPr>
              <a:t>left</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5357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size</a:t>
            </a:r>
            <a:endParaRPr lang="en-CA" dirty="0"/>
          </a:p>
        </p:txBody>
      </p:sp>
      <p:sp>
        <p:nvSpPr>
          <p:cNvPr id="3" name="Content Placeholder 2"/>
          <p:cNvSpPr>
            <a:spLocks noGrp="1"/>
          </p:cNvSpPr>
          <p:nvPr>
            <p:ph idx="1"/>
          </p:nvPr>
        </p:nvSpPr>
        <p:spPr>
          <a:xfrm>
            <a:off x="457200" y="1600200"/>
            <a:ext cx="8435280" cy="4525963"/>
          </a:xfrm>
        </p:spPr>
        <p:txBody>
          <a:bodyPr>
            <a:noAutofit/>
          </a:bodyPr>
          <a:lstStyle/>
          <a:p>
            <a:r>
              <a:rPr lang="en-CA" sz="2100" dirty="0" smtClean="0">
                <a:solidFill>
                  <a:prstClr val="black"/>
                </a:solidFill>
              </a:rPr>
              <a:t>What is the maximum size?</a:t>
            </a:r>
          </a:p>
          <a:p>
            <a:pPr marL="400050" lvl="1" indent="0">
              <a:buNone/>
            </a:pPr>
            <a:r>
              <a:rPr lang="en-CA" sz="1400" b="1" dirty="0" smtClean="0">
                <a:solidFill>
                  <a:srgbClr val="C00000"/>
                </a:solidFill>
                <a:latin typeface="Consolas" panose="020B0609020204030204" pitchFamily="49" charset="0"/>
                <a:cs typeface="Consolas" panose="020B0609020204030204" pitchFamily="49" charset="0"/>
              </a:rPr>
              <a:t>std::set&lt;int&gt; squares{};</a:t>
            </a:r>
          </a:p>
          <a:p>
            <a:pPr marL="400050" lvl="1" indent="0">
              <a:buNone/>
            </a:pPr>
            <a:endParaRPr lang="en-CA" sz="1400" dirty="0" smtClean="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std::cout &lt;&lt; "Maximum size: " &lt;&lt; </a:t>
            </a:r>
            <a:r>
              <a:rPr lang="en-CA" sz="1400" b="1" dirty="0" err="1" smtClean="0">
                <a:solidFill>
                  <a:srgbClr val="C00000"/>
                </a:solidFill>
                <a:latin typeface="Consolas" panose="020B0609020204030204" pitchFamily="49" charset="0"/>
                <a:cs typeface="Consolas" panose="020B0609020204030204" pitchFamily="49" charset="0"/>
              </a:rPr>
              <a:t>squares.size</a:t>
            </a:r>
            <a:r>
              <a:rPr lang="en-CA" sz="1400" b="1" dirty="0" smtClean="0">
                <a:solidFill>
                  <a:srgbClr val="C0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&lt;&lt; std::endl;</a:t>
            </a:r>
            <a:endParaRPr lang="en-CA" sz="800" dirty="0" smtClean="0">
              <a:latin typeface="Consolas" panose="020B0609020204030204" pitchFamily="49" charset="0"/>
              <a:cs typeface="Consolas" panose="020B0609020204030204" pitchFamily="49" charset="0"/>
            </a:endParaRP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endParaRPr lang="en-CA" sz="800" dirty="0" smtClean="0">
              <a:latin typeface="Consolas" panose="020B0609020204030204" pitchFamily="49" charset="0"/>
              <a:cs typeface="Consolas" panose="020B0609020204030204" pitchFamily="49" charset="0"/>
            </a:endParaRPr>
          </a:p>
          <a:p>
            <a:pPr lvl="0"/>
            <a:endParaRPr lang="en-CA" sz="2100" dirty="0" smtClean="0">
              <a:solidFill>
                <a:prstClr val="black"/>
              </a:solidFill>
            </a:endParaRPr>
          </a:p>
          <a:p>
            <a:pPr lvl="0"/>
            <a:endParaRPr lang="en-CA" sz="2100" dirty="0">
              <a:solidFill>
                <a:prstClr val="black"/>
              </a:solidFill>
            </a:endParaRPr>
          </a:p>
          <a:p>
            <a:pPr lvl="0"/>
            <a:r>
              <a:rPr lang="en-CA" sz="2100" dirty="0" smtClean="0">
                <a:solidFill>
                  <a:prstClr val="black"/>
                </a:solidFill>
              </a:rPr>
              <a:t>This was run on a 64-bit processor, so there are 2</a:t>
            </a:r>
            <a:r>
              <a:rPr lang="en-CA" sz="2100" baseline="30000" dirty="0" smtClean="0">
                <a:solidFill>
                  <a:prstClr val="black"/>
                </a:solidFill>
              </a:rPr>
              <a:t>64</a:t>
            </a:r>
            <a:r>
              <a:rPr lang="en-CA" sz="2100" dirty="0" smtClean="0">
                <a:solidFill>
                  <a:prstClr val="black"/>
                </a:solidFill>
              </a:rPr>
              <a:t> addressable bytes available:</a:t>
            </a:r>
          </a:p>
          <a:p>
            <a:pPr lvl="0"/>
            <a:endParaRPr lang="en-CA" sz="2100" dirty="0">
              <a:solidFill>
                <a:prstClr val="black"/>
              </a:solidFill>
            </a:endParaRPr>
          </a:p>
          <a:p>
            <a:pPr lvl="0"/>
            <a:endParaRPr lang="en-CA" sz="2100" dirty="0" smtClean="0">
              <a:solidFill>
                <a:prstClr val="black"/>
              </a:solidFill>
            </a:endParaRPr>
          </a:p>
          <a:p>
            <a:pPr lvl="1"/>
            <a:endParaRPr lang="en-CA" dirty="0" smtClean="0">
              <a:solidFill>
                <a:prstClr val="black"/>
              </a:solidFill>
            </a:endParaRPr>
          </a:p>
          <a:p>
            <a:pPr lvl="1"/>
            <a:r>
              <a:rPr lang="en-CA" dirty="0" smtClean="0">
                <a:solidFill>
                  <a:prstClr val="black"/>
                </a:solidFill>
              </a:rPr>
              <a:t>Thus, this implementation of </a:t>
            </a:r>
            <a:r>
              <a:rPr lang="en-CA" dirty="0" smtClean="0">
                <a:solidFill>
                  <a:prstClr val="black"/>
                </a:solidFill>
                <a:latin typeface="Consolas" panose="020B0609020204030204" pitchFamily="49" charset="0"/>
                <a:cs typeface="Consolas" panose="020B0609020204030204" pitchFamily="49" charset="0"/>
              </a:rPr>
              <a:t>std::set&lt;int&gt;</a:t>
            </a:r>
            <a:r>
              <a:rPr lang="en-CA" dirty="0" smtClean="0">
                <a:solidFill>
                  <a:prstClr val="black"/>
                </a:solidFill>
              </a:rPr>
              <a:t> requires </a:t>
            </a:r>
            <a:r>
              <a:rPr lang="en-CA" dirty="0" smtClean="0">
                <a:solidFill>
                  <a:prstClr val="black"/>
                </a:solidFill>
                <a:latin typeface="Times New Roman" panose="02020603050405020304" pitchFamily="18" charset="0"/>
                <a:cs typeface="Times New Roman" panose="02020603050405020304" pitchFamily="18" charset="0"/>
              </a:rPr>
              <a:t>40 bytes</a:t>
            </a:r>
            <a:r>
              <a:rPr lang="en-CA" dirty="0" smtClean="0">
                <a:solidFill>
                  <a:prstClr val="black"/>
                </a:solidFill>
              </a:rPr>
              <a:t> per entry</a:t>
            </a:r>
            <a:endParaRPr lang="en-CA" dirty="0">
              <a:solidFill>
                <a:prstClr val="black"/>
              </a:solidFill>
            </a:endParaRPr>
          </a:p>
          <a:p>
            <a:pPr marL="400050" lvl="1" indent="0">
              <a:buNone/>
            </a:pPr>
            <a:endParaRPr lang="en-CA" sz="1400" dirty="0" smtClean="0">
              <a:latin typeface="Consolas" panose="020B0609020204030204" pitchFamily="49" charset="0"/>
              <a:cs typeface="Consolas" panose="020B0609020204030204" pitchFamily="49" charset="0"/>
            </a:endParaRPr>
          </a:p>
        </p:txBody>
      </p:sp>
      <p:sp>
        <p:nvSpPr>
          <p:cNvPr id="4" name="Rectangle 3"/>
          <p:cNvSpPr/>
          <p:nvPr/>
        </p:nvSpPr>
        <p:spPr>
          <a:xfrm>
            <a:off x="4283968" y="3177842"/>
            <a:ext cx="3168352" cy="646331"/>
          </a:xfrm>
          <a:prstGeom prst="rect">
            <a:avLst/>
          </a:prstGeom>
          <a:solidFill>
            <a:schemeClr val="bg1"/>
          </a:solidFill>
        </p:spPr>
        <p:txBody>
          <a:bodyPr wrap="square">
            <a:spAutoFit/>
          </a:bodyPr>
          <a:lstStyle/>
          <a:p>
            <a:r>
              <a:rPr lang="en-CA" dirty="0" smtClean="0">
                <a:solidFill>
                  <a:srgbClr val="0070C0"/>
                </a:solidFill>
                <a:latin typeface="Georgia" panose="02040502050405020303" pitchFamily="18" charset="0"/>
                <a:cs typeface="Consolas" panose="020B0609020204030204" pitchFamily="49"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461168601842738790</a:t>
            </a:r>
          </a:p>
        </p:txBody>
      </p:sp>
      <p:graphicFrame>
        <p:nvGraphicFramePr>
          <p:cNvPr id="5" name="Object 4"/>
          <p:cNvGraphicFramePr>
            <a:graphicFrameLocks noChangeAspect="1"/>
          </p:cNvGraphicFramePr>
          <p:nvPr>
            <p:extLst>
              <p:ext uri="{D42A27DB-BD31-4B8C-83A1-F6EECF244321}">
                <p14:modId xmlns:p14="http://schemas.microsoft.com/office/powerpoint/2010/main" val="1068095560"/>
              </p:ext>
            </p:extLst>
          </p:nvPr>
        </p:nvGraphicFramePr>
        <p:xfrm>
          <a:off x="4368800" y="2374900"/>
          <a:ext cx="914400" cy="180975"/>
        </p:xfrm>
        <a:graphic>
          <a:graphicData uri="http://schemas.openxmlformats.org/presentationml/2006/ole">
            <mc:AlternateContent xmlns:mc="http://schemas.openxmlformats.org/markup-compatibility/2006">
              <mc:Choice xmlns:v="urn:schemas-microsoft-com:vml" Requires="v">
                <p:oleObj spid="_x0000_s5128" name="Equation" r:id="rId3" imgW="914400" imgH="181440" progId="Equation.DSMT4">
                  <p:embed/>
                </p:oleObj>
              </mc:Choice>
              <mc:Fallback>
                <p:oleObj name="Equation" r:id="rId3" imgW="914400" imgH="181440" progId="Equation.DSMT4">
                  <p:embed/>
                  <p:pic>
                    <p:nvPicPr>
                      <p:cNvPr id="0" name=""/>
                      <p:cNvPicPr/>
                      <p:nvPr/>
                    </p:nvPicPr>
                    <p:blipFill>
                      <a:blip r:embed="rId4"/>
                      <a:stretch>
                        <a:fillRect/>
                      </a:stretch>
                    </p:blipFill>
                    <p:spPr>
                      <a:xfrm>
                        <a:off x="4368800" y="2374900"/>
                        <a:ext cx="914400" cy="180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2312385"/>
              </p:ext>
            </p:extLst>
          </p:nvPr>
        </p:nvGraphicFramePr>
        <p:xfrm>
          <a:off x="1619672" y="4293096"/>
          <a:ext cx="6480720" cy="1165393"/>
        </p:xfrm>
        <a:graphic>
          <a:graphicData uri="http://schemas.openxmlformats.org/presentationml/2006/ole">
            <mc:AlternateContent xmlns:mc="http://schemas.openxmlformats.org/markup-compatibility/2006">
              <mc:Choice xmlns:v="urn:schemas-microsoft-com:vml" Requires="v">
                <p:oleObj spid="_x0000_s5129" name="Equation" r:id="rId5" imgW="2895480" imgH="520560" progId="Equation.DSMT4">
                  <p:embed/>
                </p:oleObj>
              </mc:Choice>
              <mc:Fallback>
                <p:oleObj name="Equation" r:id="rId5" imgW="2895480" imgH="520560" progId="Equation.DSMT4">
                  <p:embed/>
                  <p:pic>
                    <p:nvPicPr>
                      <p:cNvPr id="0" name=""/>
                      <p:cNvPicPr/>
                      <p:nvPr/>
                    </p:nvPicPr>
                    <p:blipFill>
                      <a:blip r:embed="rId6"/>
                      <a:stretch>
                        <a:fillRect/>
                      </a:stretch>
                    </p:blipFill>
                    <p:spPr>
                      <a:xfrm>
                        <a:off x="1619672" y="4293096"/>
                        <a:ext cx="6480720" cy="1165393"/>
                      </a:xfrm>
                      <a:prstGeom prst="rect">
                        <a:avLst/>
                      </a:prstGeom>
                    </p:spPr>
                  </p:pic>
                </p:oleObj>
              </mc:Fallback>
            </mc:AlternateContent>
          </a:graphicData>
        </a:graphic>
      </p:graphicFrame>
    </p:spTree>
    <p:extLst>
      <p:ext uri="{BB962C8B-B14F-4D97-AF65-F5344CB8AC3E}">
        <p14:creationId xmlns:p14="http://schemas.microsoft.com/office/powerpoint/2010/main" val="4265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Membership in the set</a:t>
            </a:r>
            <a:endParaRPr lang="en-CA" dirty="0"/>
          </a:p>
        </p:txBody>
      </p:sp>
      <p:sp>
        <p:nvSpPr>
          <p:cNvPr id="3" name="Content Placeholder 2"/>
          <p:cNvSpPr>
            <a:spLocks noGrp="1"/>
          </p:cNvSpPr>
          <p:nvPr>
            <p:ph idx="1"/>
          </p:nvPr>
        </p:nvSpPr>
        <p:spPr>
          <a:xfrm>
            <a:off x="457200" y="1600200"/>
            <a:ext cx="8435280" cy="4525963"/>
          </a:xfrm>
        </p:spPr>
        <p:txBody>
          <a:bodyPr>
            <a:noAutofit/>
          </a:bodyPr>
          <a:lstStyle/>
          <a:p>
            <a:pPr marL="400050" lvl="1" indent="0">
              <a:buNone/>
            </a:pPr>
            <a:r>
              <a:rPr lang="en-CA" sz="1400" dirty="0" smtClean="0">
                <a:latin typeface="Consolas" panose="020B0609020204030204" pitchFamily="49" charset="0"/>
                <a:cs typeface="Consolas" panose="020B0609020204030204" pitchFamily="49" charset="0"/>
              </a:rPr>
              <a:t>std::set&lt;int&gt; squares{};</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int k{0}; k &lt; 46340; ++k ) {</a:t>
            </a: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squares.insert</a:t>
            </a:r>
            <a:r>
              <a:rPr lang="en-CA" sz="1400" dirty="0">
                <a:latin typeface="Consolas" panose="020B0609020204030204" pitchFamily="49" charset="0"/>
                <a:cs typeface="Consolas" panose="020B0609020204030204" pitchFamily="49" charset="0"/>
              </a:rPr>
              <a:t>( k*k );</a:t>
            </a:r>
          </a:p>
          <a:p>
            <a:pPr marL="400050" lvl="1"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for </a:t>
            </a:r>
            <a:r>
              <a:rPr lang="en-CA" sz="1400" dirty="0">
                <a:latin typeface="Consolas" panose="020B0609020204030204" pitchFamily="49" charset="0"/>
                <a:cs typeface="Consolas" panose="020B0609020204030204" pitchFamily="49" charset="0"/>
              </a:rPr>
              <a:t>( int k{0}; k &lt;= 13; ++k ) {</a:t>
            </a:r>
          </a:p>
          <a:p>
            <a:pPr marL="400050" lvl="1" indent="0">
              <a:buNone/>
            </a:pPr>
            <a:r>
              <a:rPr lang="en-CA" sz="1400" dirty="0" smtClean="0">
                <a:latin typeface="Consolas" panose="020B0609020204030204" pitchFamily="49" charset="0"/>
                <a:cs typeface="Consolas" panose="020B0609020204030204" pitchFamily="49" charset="0"/>
              </a:rPr>
              <a:t>    </a:t>
            </a:r>
            <a:r>
              <a:rPr lang="en-CA" sz="1400" b="1" dirty="0">
                <a:solidFill>
                  <a:srgbClr val="C00000"/>
                </a:solidFill>
                <a:latin typeface="Consolas" panose="020B0609020204030204" pitchFamily="49" charset="0"/>
                <a:cs typeface="Consolas" panose="020B0609020204030204" pitchFamily="49" charset="0"/>
              </a:rPr>
              <a:t>std::set&lt;int&gt;::iterator </a:t>
            </a:r>
            <a:r>
              <a:rPr lang="en-CA" sz="1400" dirty="0" smtClean="0">
                <a:latin typeface="Consolas" panose="020B0609020204030204" pitchFamily="49" charset="0"/>
                <a:cs typeface="Consolas" panose="020B0609020204030204" pitchFamily="49" charset="0"/>
              </a:rPr>
              <a:t>result{ </a:t>
            </a:r>
            <a:r>
              <a:rPr lang="en-CA" sz="1400" dirty="0" err="1" smtClean="0">
                <a:latin typeface="Consolas" panose="020B0609020204030204" pitchFamily="49" charset="0"/>
                <a:cs typeface="Consolas" panose="020B0609020204030204" pitchFamily="49" charset="0"/>
              </a:rPr>
              <a:t>squares.find</a:t>
            </a:r>
            <a:r>
              <a:rPr lang="en-CA" sz="1400" dirty="0">
                <a:latin typeface="Consolas" panose="020B0609020204030204" pitchFamily="49" charset="0"/>
                <a:cs typeface="Consolas" panose="020B0609020204030204" pitchFamily="49" charset="0"/>
              </a:rPr>
              <a:t>( k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if ( result != </a:t>
            </a:r>
            <a:r>
              <a:rPr lang="en-CA" sz="1400" b="1" dirty="0" err="1">
                <a:solidFill>
                  <a:srgbClr val="7030A0"/>
                </a:solidFill>
                <a:latin typeface="Consolas" panose="020B0609020204030204" pitchFamily="49" charset="0"/>
                <a:cs typeface="Consolas" panose="020B0609020204030204" pitchFamily="49" charset="0"/>
              </a:rPr>
              <a:t>squares.end</a:t>
            </a:r>
            <a:r>
              <a:rPr lang="en-CA" sz="1400" b="1" dirty="0">
                <a:solidFill>
                  <a:srgbClr val="7030A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k &lt;&lt; " is in the set" &lt;&lt; std::endl;</a:t>
            </a: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pPr marL="400050" lvl="1"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3105552" y="4790083"/>
            <a:ext cx="5112568" cy="1477328"/>
          </a:xfrm>
          <a:prstGeom prst="rect">
            <a:avLst/>
          </a:prstGeom>
          <a:noFill/>
        </p:spPr>
        <p:txBody>
          <a:bodyPr wrap="square">
            <a:spAutoFit/>
          </a:bodyPr>
          <a:lstStyle/>
          <a:p>
            <a:r>
              <a:rPr lang="en-CA" dirty="0" smtClean="0">
                <a:solidFill>
                  <a:srgbClr val="0070C0"/>
                </a:solidFill>
                <a:latin typeface="Georgia" panose="02040502050405020303" pitchFamily="18" charset="0"/>
                <a:cs typeface="Consolas" panose="020B0609020204030204" pitchFamily="49" charset="0"/>
              </a:rPr>
              <a:t>Output</a:t>
            </a:r>
          </a:p>
          <a:p>
            <a:r>
              <a:rPr lang="en-CA" dirty="0">
                <a:solidFill>
                  <a:srgbClr val="0070C0"/>
                </a:solidFill>
                <a:latin typeface="Consolas" panose="020B0609020204030204" pitchFamily="49" charset="0"/>
                <a:cs typeface="Consolas" panose="020B0609020204030204" pitchFamily="49" charset="0"/>
              </a:rPr>
              <a:t>   0 is in the set</a:t>
            </a:r>
          </a:p>
          <a:p>
            <a:r>
              <a:rPr lang="en-CA" dirty="0" smtClean="0">
                <a:solidFill>
                  <a:srgbClr val="0070C0"/>
                </a:solidFill>
                <a:latin typeface="Consolas" panose="020B0609020204030204" pitchFamily="49" charset="0"/>
                <a:cs typeface="Consolas" panose="020B0609020204030204" pitchFamily="49" charset="0"/>
              </a:rPr>
              <a:t>   1 </a:t>
            </a:r>
            <a:r>
              <a:rPr lang="en-CA" dirty="0">
                <a:solidFill>
                  <a:srgbClr val="0070C0"/>
                </a:solidFill>
                <a:latin typeface="Consolas" panose="020B0609020204030204" pitchFamily="49" charset="0"/>
                <a:cs typeface="Consolas" panose="020B0609020204030204" pitchFamily="49" charset="0"/>
              </a:rPr>
              <a:t>is in the set</a:t>
            </a:r>
          </a:p>
          <a:p>
            <a:r>
              <a:rPr lang="en-CA" dirty="0" smtClean="0">
                <a:solidFill>
                  <a:srgbClr val="0070C0"/>
                </a:solidFill>
                <a:latin typeface="Consolas" panose="020B0609020204030204" pitchFamily="49" charset="0"/>
                <a:cs typeface="Consolas" panose="020B0609020204030204" pitchFamily="49" charset="0"/>
              </a:rPr>
              <a:t>   4 </a:t>
            </a:r>
            <a:r>
              <a:rPr lang="en-CA" dirty="0">
                <a:solidFill>
                  <a:srgbClr val="0070C0"/>
                </a:solidFill>
                <a:latin typeface="Consolas" panose="020B0609020204030204" pitchFamily="49" charset="0"/>
                <a:cs typeface="Consolas" panose="020B0609020204030204" pitchFamily="49" charset="0"/>
              </a:rPr>
              <a:t>is in the set</a:t>
            </a:r>
          </a:p>
          <a:p>
            <a:r>
              <a:rPr lang="en-CA" dirty="0" smtClean="0">
                <a:solidFill>
                  <a:srgbClr val="0070C0"/>
                </a:solidFill>
                <a:latin typeface="Consolas" panose="020B0609020204030204" pitchFamily="49" charset="0"/>
                <a:cs typeface="Consolas" panose="020B0609020204030204" pitchFamily="49" charset="0"/>
              </a:rPr>
              <a:t>   9 </a:t>
            </a:r>
            <a:r>
              <a:rPr lang="en-CA" dirty="0">
                <a:solidFill>
                  <a:srgbClr val="0070C0"/>
                </a:solidFill>
                <a:latin typeface="Consolas" panose="020B0609020204030204" pitchFamily="49" charset="0"/>
                <a:cs typeface="Consolas" panose="020B0609020204030204" pitchFamily="49" charset="0"/>
              </a:rPr>
              <a:t>is in the set</a:t>
            </a:r>
          </a:p>
        </p:txBody>
      </p:sp>
      <p:sp>
        <p:nvSpPr>
          <p:cNvPr id="5" name="Rectangle 4"/>
          <p:cNvSpPr/>
          <p:nvPr/>
        </p:nvSpPr>
        <p:spPr>
          <a:xfrm>
            <a:off x="4283968" y="2393132"/>
            <a:ext cx="2664296" cy="646331"/>
          </a:xfrm>
          <a:prstGeom prst="rect">
            <a:avLst/>
          </a:prstGeom>
          <a:noFill/>
        </p:spPr>
        <p:txBody>
          <a:bodyPr wrap="square">
            <a:spAutoFit/>
          </a:bodyPr>
          <a:lstStyle/>
          <a:p>
            <a:r>
              <a:rPr lang="en-CA" dirty="0" smtClean="0">
                <a:solidFill>
                  <a:srgbClr val="C00000"/>
                </a:solidFill>
                <a:latin typeface="Georgia" panose="02040502050405020303" pitchFamily="18" charset="0"/>
                <a:cs typeface="Consolas" panose="020B0609020204030204" pitchFamily="49" charset="0"/>
              </a:rPr>
              <a:t>This is a class associated</a:t>
            </a:r>
          </a:p>
          <a:p>
            <a:r>
              <a:rPr lang="en-CA" dirty="0" smtClean="0">
                <a:solidFill>
                  <a:srgbClr val="C00000"/>
                </a:solidFill>
                <a:latin typeface="Georgia" panose="02040502050405020303" pitchFamily="18" charset="0"/>
                <a:cs typeface="Consolas" panose="020B0609020204030204" pitchFamily="49" charset="0"/>
              </a:rPr>
              <a:t>with the </a:t>
            </a:r>
            <a:r>
              <a:rPr lang="en-CA" dirty="0" smtClean="0">
                <a:solidFill>
                  <a:srgbClr val="C00000"/>
                </a:solidFill>
                <a:latin typeface="Consolas" panose="020B0609020204030204" pitchFamily="49" charset="0"/>
                <a:cs typeface="Consolas" panose="020B0609020204030204" pitchFamily="49" charset="0"/>
              </a:rPr>
              <a:t>set&lt;int&gt;</a:t>
            </a:r>
            <a:r>
              <a:rPr lang="en-CA" dirty="0" smtClean="0">
                <a:solidFill>
                  <a:srgbClr val="C00000"/>
                </a:solidFill>
                <a:latin typeface="Georgia" panose="02040502050405020303" pitchFamily="18" charset="0"/>
                <a:cs typeface="Consolas" panose="020B0609020204030204" pitchFamily="49" charset="0"/>
              </a:rPr>
              <a:t> class</a:t>
            </a:r>
            <a:endParaRPr lang="en-CA" dirty="0">
              <a:solidFill>
                <a:srgbClr val="C00000"/>
              </a:solidFill>
              <a:latin typeface="Consolas" panose="020B0609020204030204" pitchFamily="49" charset="0"/>
              <a:cs typeface="Consolas" panose="020B0609020204030204" pitchFamily="49" charset="0"/>
            </a:endParaRPr>
          </a:p>
        </p:txBody>
      </p:sp>
      <p:cxnSp>
        <p:nvCxnSpPr>
          <p:cNvPr id="7" name="Straight Arrow Connector 6"/>
          <p:cNvCxnSpPr/>
          <p:nvPr/>
        </p:nvCxnSpPr>
        <p:spPr>
          <a:xfrm flipH="1">
            <a:off x="3105552" y="2910195"/>
            <a:ext cx="1224136" cy="432049"/>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76256" y="3068960"/>
            <a:ext cx="2267744" cy="923330"/>
          </a:xfrm>
          <a:prstGeom prst="rect">
            <a:avLst/>
          </a:prstGeom>
          <a:noFill/>
        </p:spPr>
        <p:txBody>
          <a:bodyPr wrap="square">
            <a:spAutoFit/>
          </a:bodyPr>
          <a:lstStyle/>
          <a:p>
            <a:r>
              <a:rPr lang="en-CA" dirty="0" smtClean="0">
                <a:solidFill>
                  <a:srgbClr val="7030A0"/>
                </a:solidFill>
                <a:latin typeface="Georgia" panose="02040502050405020303" pitchFamily="18" charset="0"/>
                <a:cs typeface="Consolas" panose="020B0609020204030204" pitchFamily="49" charset="0"/>
              </a:rPr>
              <a:t>A member function</a:t>
            </a:r>
          </a:p>
          <a:p>
            <a:r>
              <a:rPr lang="en-CA" dirty="0" smtClean="0">
                <a:solidFill>
                  <a:srgbClr val="7030A0"/>
                </a:solidFill>
                <a:latin typeface="Georgia" panose="02040502050405020303" pitchFamily="18" charset="0"/>
                <a:cs typeface="Consolas" panose="020B0609020204030204" pitchFamily="49" charset="0"/>
              </a:rPr>
              <a:t>returning a specific</a:t>
            </a:r>
          </a:p>
          <a:p>
            <a:r>
              <a:rPr lang="en-CA" dirty="0" smtClean="0">
                <a:solidFill>
                  <a:srgbClr val="7030A0"/>
                </a:solidFill>
                <a:latin typeface="Georgia" panose="02040502050405020303" pitchFamily="18" charset="0"/>
                <a:cs typeface="Consolas" panose="020B0609020204030204" pitchFamily="49" charset="0"/>
              </a:rPr>
              <a:t>iterator</a:t>
            </a:r>
            <a:endParaRPr lang="en-CA" dirty="0">
              <a:solidFill>
                <a:srgbClr val="7030A0"/>
              </a:solidFill>
              <a:latin typeface="Consolas" panose="020B0609020204030204" pitchFamily="49" charset="0"/>
              <a:cs typeface="Consolas" panose="020B0609020204030204" pitchFamily="49" charset="0"/>
            </a:endParaRPr>
          </a:p>
        </p:txBody>
      </p:sp>
      <p:cxnSp>
        <p:nvCxnSpPr>
          <p:cNvPr id="9" name="Straight Arrow Connector 8"/>
          <p:cNvCxnSpPr>
            <a:stCxn id="8" idx="1"/>
          </p:cNvCxnSpPr>
          <p:nvPr/>
        </p:nvCxnSpPr>
        <p:spPr>
          <a:xfrm flipH="1">
            <a:off x="4139952" y="3530625"/>
            <a:ext cx="2736304" cy="258415"/>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52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other classes</a:t>
            </a:r>
            <a:endParaRPr lang="en-CA" dirty="0"/>
          </a:p>
        </p:txBody>
      </p:sp>
      <p:sp>
        <p:nvSpPr>
          <p:cNvPr id="3" name="Content Placeholder 2"/>
          <p:cNvSpPr>
            <a:spLocks noGrp="1"/>
          </p:cNvSpPr>
          <p:nvPr>
            <p:ph idx="1"/>
          </p:nvPr>
        </p:nvSpPr>
        <p:spPr/>
        <p:txBody>
          <a:bodyPr/>
          <a:lstStyle/>
          <a:p>
            <a:r>
              <a:rPr lang="en-CA" dirty="0" smtClean="0"/>
              <a:t>There are three other classes that are related:</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std::multiset		</a:t>
            </a:r>
            <a:r>
              <a:rPr lang="en-CA" dirty="0" smtClean="0">
                <a:cs typeface="Consolas" panose="020B0609020204030204" pitchFamily="49" charset="0"/>
              </a:rPr>
              <a:t>Like a </a:t>
            </a:r>
            <a:r>
              <a:rPr lang="en-CA" dirty="0" smtClean="0">
                <a:latin typeface="Consolas" panose="020B0609020204030204" pitchFamily="49" charset="0"/>
                <a:cs typeface="Consolas" panose="020B0609020204030204" pitchFamily="49" charset="0"/>
              </a:rPr>
              <a:t>set</a:t>
            </a:r>
            <a:r>
              <a:rPr lang="en-CA" dirty="0" smtClean="0">
                <a:cs typeface="Consolas" panose="020B0609020204030204" pitchFamily="49" charset="0"/>
              </a:rPr>
              <a:t>, but allows multiple copies</a:t>
            </a:r>
          </a:p>
          <a:p>
            <a:pPr marL="0" indent="0">
              <a:buNone/>
            </a:pPr>
            <a:r>
              <a:rPr lang="en-CA" dirty="0">
                <a:latin typeface="Consolas" panose="020B0609020204030204" pitchFamily="49" charset="0"/>
                <a:cs typeface="Consolas" panose="020B0609020204030204" pitchFamily="49" charset="0"/>
              </a:rPr>
              <a:t>	std</a:t>
            </a:r>
            <a:r>
              <a:rPr lang="en-CA" dirty="0" smtClean="0">
                <a:latin typeface="Consolas" panose="020B0609020204030204" pitchFamily="49" charset="0"/>
                <a:cs typeface="Consolas" panose="020B0609020204030204" pitchFamily="49" charset="0"/>
              </a:rPr>
              <a:t>::map	</a:t>
            </a:r>
            <a:r>
              <a:rPr lang="en-CA" dirty="0">
                <a:latin typeface="Consolas" panose="020B0609020204030204" pitchFamily="49" charset="0"/>
                <a:cs typeface="Consolas" panose="020B0609020204030204" pitchFamily="49" charset="0"/>
              </a:rPr>
              <a:t>	</a:t>
            </a:r>
            <a:r>
              <a:rPr lang="en-CA" dirty="0">
                <a:cs typeface="Consolas" panose="020B0609020204030204" pitchFamily="49" charset="0"/>
              </a:rPr>
              <a:t>Like a </a:t>
            </a:r>
            <a:r>
              <a:rPr lang="en-CA" dirty="0">
                <a:latin typeface="Consolas" panose="020B0609020204030204" pitchFamily="49" charset="0"/>
                <a:cs typeface="Consolas" panose="020B0609020204030204" pitchFamily="49" charset="0"/>
              </a:rPr>
              <a:t>set</a:t>
            </a:r>
            <a:r>
              <a:rPr lang="en-CA" dirty="0" smtClean="0">
                <a:cs typeface="Consolas" panose="020B0609020204030204" pitchFamily="49" charset="0"/>
              </a:rPr>
              <a:t>, but stores pairs of data,</a:t>
            </a:r>
          </a:p>
          <a:p>
            <a:pPr marL="0" indent="0">
              <a:buNone/>
            </a:pPr>
            <a:r>
              <a:rPr lang="en-CA" dirty="0">
                <a:cs typeface="Consolas" panose="020B0609020204030204" pitchFamily="49" charset="0"/>
              </a:rPr>
              <a:t>	</a:t>
            </a:r>
            <a:r>
              <a:rPr lang="en-CA" dirty="0" smtClean="0">
                <a:cs typeface="Consolas" panose="020B0609020204030204" pitchFamily="49" charset="0"/>
              </a:rPr>
              <a:t>			keyed on the first entry with no</a:t>
            </a:r>
          </a:p>
          <a:p>
            <a:pPr marL="0" indent="0">
              <a:buNone/>
            </a:pPr>
            <a:r>
              <a:rPr lang="en-CA" dirty="0" smtClean="0">
                <a:cs typeface="Consolas" panose="020B0609020204030204" pitchFamily="49" charset="0"/>
              </a:rPr>
              <a:t>				duplication of keys.</a:t>
            </a:r>
          </a:p>
          <a:p>
            <a:pPr marL="0" indent="0">
              <a:buNone/>
            </a:pPr>
            <a:r>
              <a:rPr lang="en-CA" dirty="0">
                <a:latin typeface="Consolas" panose="020B0609020204030204" pitchFamily="49" charset="0"/>
                <a:cs typeface="Consolas" panose="020B0609020204030204" pitchFamily="49" charset="0"/>
              </a:rPr>
              <a:t>	std::</a:t>
            </a:r>
            <a:r>
              <a:rPr lang="en-CA" dirty="0" err="1" smtClean="0">
                <a:latin typeface="Consolas" panose="020B0609020204030204" pitchFamily="49" charset="0"/>
                <a:cs typeface="Consolas" panose="020B0609020204030204" pitchFamily="49" charset="0"/>
              </a:rPr>
              <a:t>multimap</a:t>
            </a:r>
            <a:r>
              <a:rPr lang="en-CA" dirty="0">
                <a:latin typeface="Consolas" panose="020B0609020204030204" pitchFamily="49" charset="0"/>
                <a:cs typeface="Consolas" panose="020B0609020204030204" pitchFamily="49" charset="0"/>
              </a:rPr>
              <a:t>		</a:t>
            </a:r>
            <a:r>
              <a:rPr lang="en-CA" dirty="0">
                <a:cs typeface="Consolas" panose="020B0609020204030204" pitchFamily="49" charset="0"/>
              </a:rPr>
              <a:t>Like a </a:t>
            </a:r>
            <a:r>
              <a:rPr lang="en-CA" dirty="0" err="1" smtClean="0">
                <a:latin typeface="Consolas" panose="020B0609020204030204" pitchFamily="49" charset="0"/>
                <a:cs typeface="Consolas" panose="020B0609020204030204" pitchFamily="49" charset="0"/>
              </a:rPr>
              <a:t>multimap</a:t>
            </a:r>
            <a:r>
              <a:rPr lang="en-CA" dirty="0" smtClean="0">
                <a:cs typeface="Consolas" panose="020B0609020204030204" pitchFamily="49" charset="0"/>
              </a:rPr>
              <a:t>, </a:t>
            </a:r>
            <a:r>
              <a:rPr lang="en-CA" dirty="0">
                <a:cs typeface="Consolas" panose="020B0609020204030204" pitchFamily="49" charset="0"/>
              </a:rPr>
              <a:t>but allows </a:t>
            </a:r>
            <a:r>
              <a:rPr lang="en-CA" dirty="0" smtClean="0">
                <a:cs typeface="Consolas" panose="020B0609020204030204" pitchFamily="49" charset="0"/>
              </a:rPr>
              <a:t>multiple</a:t>
            </a:r>
          </a:p>
          <a:p>
            <a:pPr marL="0" indent="0">
              <a:buNone/>
            </a:pPr>
            <a:r>
              <a:rPr lang="en-CA" dirty="0">
                <a:cs typeface="Consolas" panose="020B0609020204030204" pitchFamily="49" charset="0"/>
              </a:rPr>
              <a:t>	</a:t>
            </a:r>
            <a:r>
              <a:rPr lang="en-CA" dirty="0" smtClean="0">
                <a:cs typeface="Consolas" panose="020B0609020204030204" pitchFamily="49" charset="0"/>
              </a:rPr>
              <a:t>			copies of the keys</a:t>
            </a: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58207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stack class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cs typeface="Consolas" panose="020B0609020204030204" pitchFamily="49" charset="0"/>
              </a:rPr>
              <a:t>std::stack</a:t>
            </a:r>
            <a:r>
              <a:rPr lang="en-CA" dirty="0" smtClean="0"/>
              <a:t> class is also straight-forward:</a:t>
            </a:r>
          </a:p>
          <a:p>
            <a:pPr lvl="1"/>
            <a:r>
              <a:rPr lang="en-CA" dirty="0" smtClean="0"/>
              <a:t>Think of a stack of plates:</a:t>
            </a:r>
          </a:p>
          <a:p>
            <a:pPr lvl="2"/>
            <a:r>
              <a:rPr lang="en-CA" dirty="0" smtClean="0"/>
              <a:t>You can only take a plate off the top,</a:t>
            </a:r>
          </a:p>
          <a:p>
            <a:pPr lvl="2"/>
            <a:r>
              <a:rPr lang="en-CA" dirty="0" smtClean="0"/>
              <a:t>You can only put new plates on top, and</a:t>
            </a:r>
          </a:p>
          <a:p>
            <a:pPr lvl="2"/>
            <a:r>
              <a:rPr lang="en-CA" dirty="0" smtClean="0"/>
              <a:t>The plate you take off is the last plate that was put on top</a:t>
            </a:r>
          </a:p>
          <a:p>
            <a:pPr lvl="1"/>
            <a:r>
              <a:rPr lang="en-CA" dirty="0" smtClean="0"/>
              <a:t>Last-in—first-out</a:t>
            </a:r>
          </a:p>
        </p:txBody>
      </p:sp>
      <p:graphicFrame>
        <p:nvGraphicFramePr>
          <p:cNvPr id="4" name="Table 3"/>
          <p:cNvGraphicFramePr>
            <a:graphicFrameLocks noGrp="1"/>
          </p:cNvGraphicFramePr>
          <p:nvPr>
            <p:extLst>
              <p:ext uri="{D42A27DB-BD31-4B8C-83A1-F6EECF244321}">
                <p14:modId xmlns:p14="http://schemas.microsoft.com/office/powerpoint/2010/main" val="3996975286"/>
              </p:ext>
            </p:extLst>
          </p:nvPr>
        </p:nvGraphicFramePr>
        <p:xfrm>
          <a:off x="1187624" y="3933056"/>
          <a:ext cx="7056784" cy="2011680"/>
        </p:xfrm>
        <a:graphic>
          <a:graphicData uri="http://schemas.openxmlformats.org/drawingml/2006/table">
            <a:tbl>
              <a:tblPr firstRow="1" bandRow="1">
                <a:tableStyleId>{2D5ABB26-0587-4C30-8999-92F81FD0307C}</a:tableStyleId>
              </a:tblPr>
              <a:tblGrid>
                <a:gridCol w="1656184"/>
                <a:gridCol w="5400600"/>
              </a:tblGrid>
              <a:tr h="120013">
                <a:tc>
                  <a:txBody>
                    <a:bodyPr/>
                    <a:lstStyle/>
                    <a:p>
                      <a:r>
                        <a:rPr lang="en-CA" sz="1600" b="1" dirty="0" smtClean="0">
                          <a:solidFill>
                            <a:srgbClr val="002060"/>
                          </a:solidFill>
                          <a:latin typeface="Arial" panose="020B0604020202020204" pitchFamily="34" charset="0"/>
                          <a:cs typeface="Arial" panose="020B0604020202020204" pitchFamily="34" charset="0"/>
                        </a:rPr>
                        <a:t>(constructor)</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Construct stack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empty</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Test whether container is empty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size</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Return size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top</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Access next element </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push</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Insert element </a:t>
                      </a:r>
                      <a:r>
                        <a:rPr lang="en-CA" sz="1600" b="0" dirty="0" smtClean="0">
                          <a:solidFill>
                            <a:srgbClr val="00B050"/>
                          </a:solidFill>
                          <a:latin typeface="Arial" panose="020B0604020202020204" pitchFamily="34" charset="0"/>
                          <a:cs typeface="Arial" panose="020B0604020202020204" pitchFamily="34" charset="0"/>
                        </a:rPr>
                        <a:t>(</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20013">
                <a:tc>
                  <a:txBody>
                    <a:bodyPr/>
                    <a:lstStyle/>
                    <a:p>
                      <a:r>
                        <a:rPr lang="en-CA" sz="1600" b="1" dirty="0" smtClean="0">
                          <a:solidFill>
                            <a:srgbClr val="002060"/>
                          </a:solidFill>
                          <a:latin typeface="Arial" panose="020B0604020202020204" pitchFamily="34" charset="0"/>
                          <a:cs typeface="Arial" panose="020B0604020202020204" pitchFamily="34" charset="0"/>
                        </a:rPr>
                        <a:t>pop</a:t>
                      </a:r>
                      <a:endParaRPr lang="en-CA" sz="1600" b="1"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Arial" panose="020B0604020202020204" pitchFamily="34" charset="0"/>
                          <a:cs typeface="Arial" panose="020B0604020202020204" pitchFamily="34" charset="0"/>
                        </a:rPr>
                        <a:t>Remove top element </a:t>
                      </a:r>
                      <a:r>
                        <a:rPr lang="en-CA" sz="1600" b="0" dirty="0" smtClean="0">
                          <a:solidFill>
                            <a:srgbClr val="00B050"/>
                          </a:solidFill>
                          <a:latin typeface="Arial" panose="020B0604020202020204" pitchFamily="34" charset="0"/>
                          <a:cs typeface="Arial" panose="020B0604020202020204" pitchFamily="34" charset="0"/>
                        </a:rPr>
                        <a:t>(</a:t>
                      </a:r>
                      <a:r>
                        <a:rPr lang="en-CA" sz="1600" b="0" dirty="0" smtClean="0">
                          <a:solidFill>
                            <a:srgbClr val="00B050"/>
                          </a:solidFill>
                          <a:latin typeface="Arial" panose="020B0604020202020204" pitchFamily="34" charset="0"/>
                          <a:cs typeface="Arial" panose="020B0604020202020204" pitchFamily="34" charset="0"/>
                        </a:rPr>
                        <a:t>public member function)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456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stack class</a:t>
            </a:r>
            <a:endParaRPr lang="en-CA" dirty="0"/>
          </a:p>
        </p:txBody>
      </p:sp>
      <p:sp>
        <p:nvSpPr>
          <p:cNvPr id="3" name="Content Placeholder 2"/>
          <p:cNvSpPr>
            <a:spLocks noGrp="1"/>
          </p:cNvSpPr>
          <p:nvPr>
            <p:ph idx="1"/>
          </p:nvPr>
        </p:nvSpPr>
        <p:spPr/>
        <p:txBody>
          <a:bodyPr/>
          <a:lstStyle/>
          <a:p>
            <a:r>
              <a:rPr lang="en-CA" dirty="0" smtClean="0"/>
              <a:t>Where would you use a stack?</a:t>
            </a:r>
          </a:p>
          <a:p>
            <a:pPr lvl="1"/>
            <a:r>
              <a:rPr lang="en-CA" dirty="0" smtClean="0"/>
              <a:t>Think of an undo button (Ctrl-z)</a:t>
            </a:r>
          </a:p>
          <a:p>
            <a:pPr lvl="2"/>
            <a:r>
              <a:rPr lang="en-CA" dirty="0" smtClean="0"/>
              <a:t>When you make a change, the change you made must be stored</a:t>
            </a:r>
          </a:p>
          <a:p>
            <a:pPr lvl="2"/>
            <a:r>
              <a:rPr lang="en-CA" dirty="0" smtClean="0"/>
              <a:t>When you undo a change, you undo the last change that was made</a:t>
            </a:r>
          </a:p>
          <a:p>
            <a:pPr lvl="1"/>
            <a:r>
              <a:rPr lang="en-CA" dirty="0" smtClean="0"/>
              <a:t>Also think of the navigate-back button on a web browser</a:t>
            </a:r>
          </a:p>
          <a:p>
            <a:pPr lvl="2"/>
            <a:r>
              <a:rPr lang="en-CA" dirty="0" smtClean="0"/>
              <a:t>When you go back, you go back to the most recent web page you visited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861048"/>
            <a:ext cx="31718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121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 stack</a:t>
            </a:r>
            <a:endParaRPr lang="en-CA" dirty="0"/>
          </a:p>
        </p:txBody>
      </p:sp>
      <p:sp>
        <p:nvSpPr>
          <p:cNvPr id="3" name="Content Placeholder 2"/>
          <p:cNvSpPr>
            <a:spLocks noGrp="1"/>
          </p:cNvSpPr>
          <p:nvPr>
            <p:ph idx="1"/>
          </p:nvPr>
        </p:nvSpPr>
        <p:spPr>
          <a:xfrm>
            <a:off x="457200" y="1600200"/>
            <a:ext cx="8435280" cy="4525963"/>
          </a:xfrm>
        </p:spPr>
        <p:txBody>
          <a:bodyPr>
            <a:noAutofit/>
          </a:bodyPr>
          <a:lstStyle/>
          <a:p>
            <a:pPr marL="400050" lvl="1" indent="0">
              <a:buNone/>
            </a:pPr>
            <a:r>
              <a:rPr lang="en-CA" sz="1400" dirty="0" smtClean="0">
                <a:latin typeface="Consolas" panose="020B0609020204030204" pitchFamily="49" charset="0"/>
                <a:cs typeface="Consolas" panose="020B0609020204030204" pitchFamily="49" charset="0"/>
              </a:rPr>
              <a:t>std::stack&lt;int&gt; data;</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err="1" smtClean="0">
                <a:latin typeface="Consolas" panose="020B0609020204030204" pitchFamily="49" charset="0"/>
                <a:cs typeface="Consolas" panose="020B0609020204030204" pitchFamily="49" charset="0"/>
              </a:rPr>
              <a:t>data.push</a:t>
            </a:r>
            <a:r>
              <a:rPr lang="en-CA" sz="1400" dirty="0" smtClean="0">
                <a:latin typeface="Consolas" panose="020B0609020204030204" pitchFamily="49" charset="0"/>
                <a:cs typeface="Consolas" panose="020B0609020204030204" pitchFamily="49" charset="0"/>
              </a:rPr>
              <a:t>( 42 );</a:t>
            </a:r>
          </a:p>
          <a:p>
            <a:pPr marL="400050" lvl="1" indent="0">
              <a:buNone/>
            </a:pPr>
            <a:r>
              <a:rPr lang="en-CA" sz="1400" dirty="0">
                <a:solidFill>
                  <a:srgbClr val="C00000"/>
                </a:solidFill>
                <a:latin typeface="Consolas" panose="020B0609020204030204" pitchFamily="49" charset="0"/>
                <a:cs typeface="Consolas" panose="020B0609020204030204" pitchFamily="49" charset="0"/>
              </a:rPr>
              <a:t>std::cout &lt;&lt; "Top:  </a:t>
            </a:r>
            <a:r>
              <a:rPr lang="en-CA" sz="1400" dirty="0" smtClean="0">
                <a:solidFill>
                  <a:srgbClr val="C00000"/>
                </a:solidFill>
                <a:latin typeface="Consolas" panose="020B0609020204030204" pitchFamily="49" charset="0"/>
                <a:cs typeface="Consolas" panose="020B0609020204030204" pitchFamily="49" charset="0"/>
              </a:rPr>
              <a:t>  " </a:t>
            </a:r>
            <a:r>
              <a:rPr lang="en-CA" sz="1400" dirty="0">
                <a:solidFill>
                  <a:srgbClr val="C00000"/>
                </a:solidFill>
                <a:latin typeface="Consolas" panose="020B0609020204030204" pitchFamily="49" charset="0"/>
                <a:cs typeface="Consolas" panose="020B0609020204030204" pitchFamily="49" charset="0"/>
              </a:rPr>
              <a:t>&lt;&lt; </a:t>
            </a:r>
            <a:r>
              <a:rPr lang="en-CA" sz="1400" dirty="0" err="1">
                <a:solidFill>
                  <a:srgbClr val="C00000"/>
                </a:solidFill>
                <a:latin typeface="Consolas" panose="020B0609020204030204" pitchFamily="49" charset="0"/>
                <a:cs typeface="Consolas" panose="020B0609020204030204" pitchFamily="49" charset="0"/>
              </a:rPr>
              <a:t>data.top</a:t>
            </a:r>
            <a:r>
              <a:rPr lang="en-CA" sz="1400" dirty="0">
                <a:solidFill>
                  <a:srgbClr val="C00000"/>
                </a:solidFill>
                <a:latin typeface="Consolas" panose="020B0609020204030204" pitchFamily="49" charset="0"/>
                <a:cs typeface="Consolas" panose="020B0609020204030204" pitchFamily="49" charset="0"/>
              </a:rPr>
              <a:t>()  &lt;&lt; std::endl;</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err="1" smtClean="0">
                <a:latin typeface="Consolas" panose="020B0609020204030204" pitchFamily="49" charset="0"/>
                <a:cs typeface="Consolas" panose="020B0609020204030204" pitchFamily="49" charset="0"/>
              </a:rPr>
              <a:t>data.push</a:t>
            </a:r>
            <a:r>
              <a:rPr lang="en-CA" sz="1400" dirty="0" smtClean="0">
                <a:latin typeface="Consolas" panose="020B0609020204030204" pitchFamily="49" charset="0"/>
                <a:cs typeface="Consolas" panose="020B0609020204030204" pitchFamily="49" charset="0"/>
              </a:rPr>
              <a:t>( 91 );</a:t>
            </a:r>
          </a:p>
          <a:p>
            <a:pPr marL="400050" lvl="1" indent="0">
              <a:buNone/>
            </a:pPr>
            <a:r>
              <a:rPr lang="en-CA" sz="1400" dirty="0">
                <a:solidFill>
                  <a:srgbClr val="7030A0"/>
                </a:solidFill>
                <a:latin typeface="Consolas" panose="020B0609020204030204" pitchFamily="49" charset="0"/>
                <a:cs typeface="Consolas" panose="020B0609020204030204" pitchFamily="49" charset="0"/>
              </a:rPr>
              <a:t>std::cout &lt;&lt; </a:t>
            </a:r>
            <a:r>
              <a:rPr lang="en-CA" sz="1400" dirty="0" smtClean="0">
                <a:solidFill>
                  <a:srgbClr val="7030A0"/>
                </a:solidFill>
                <a:latin typeface="Consolas" panose="020B0609020204030204" pitchFamily="49" charset="0"/>
                <a:cs typeface="Consolas" panose="020B0609020204030204" pitchFamily="49" charset="0"/>
              </a:rPr>
              <a:t>"Top:    </a:t>
            </a:r>
            <a:r>
              <a:rPr lang="en-CA" sz="1400" dirty="0">
                <a:solidFill>
                  <a:srgbClr val="7030A0"/>
                </a:solidFill>
                <a:latin typeface="Consolas" panose="020B0609020204030204" pitchFamily="49" charset="0"/>
                <a:cs typeface="Consolas" panose="020B0609020204030204" pitchFamily="49" charset="0"/>
              </a:rPr>
              <a:t>" &lt;&lt; </a:t>
            </a:r>
            <a:r>
              <a:rPr lang="en-CA" sz="1400" dirty="0" err="1" smtClean="0">
                <a:solidFill>
                  <a:srgbClr val="7030A0"/>
                </a:solidFill>
                <a:latin typeface="Consolas" panose="020B0609020204030204" pitchFamily="49" charset="0"/>
                <a:cs typeface="Consolas" panose="020B0609020204030204" pitchFamily="49" charset="0"/>
              </a:rPr>
              <a:t>data.top</a:t>
            </a:r>
            <a:r>
              <a:rPr lang="en-CA" sz="1400" dirty="0" smtClean="0">
                <a:solidFill>
                  <a:srgbClr val="7030A0"/>
                </a:solidFill>
                <a:latin typeface="Consolas" panose="020B0609020204030204" pitchFamily="49" charset="0"/>
                <a:cs typeface="Consolas" panose="020B0609020204030204" pitchFamily="49" charset="0"/>
              </a:rPr>
              <a:t>()  &lt;&lt; </a:t>
            </a:r>
            <a:r>
              <a:rPr lang="en-CA" sz="1400" dirty="0">
                <a:solidFill>
                  <a:srgbClr val="7030A0"/>
                </a:solidFill>
                <a:latin typeface="Consolas" panose="020B0609020204030204" pitchFamily="49" charset="0"/>
                <a:cs typeface="Consolas" panose="020B0609020204030204" pitchFamily="49" charset="0"/>
              </a:rPr>
              <a:t>std::endl;</a:t>
            </a:r>
          </a:p>
          <a:p>
            <a:pPr marL="400050" lvl="1" indent="0">
              <a:buNone/>
            </a:pPr>
            <a:endParaRPr lang="en-CA" sz="800" dirty="0">
              <a:latin typeface="Consolas" panose="020B0609020204030204" pitchFamily="49" charset="0"/>
              <a:cs typeface="Consolas" panose="020B0609020204030204" pitchFamily="49" charset="0"/>
            </a:endParaRPr>
          </a:p>
          <a:p>
            <a:pPr marL="400050" lvl="1" indent="0">
              <a:buNone/>
            </a:pPr>
            <a:r>
              <a:rPr lang="en-CA" sz="1400" dirty="0" err="1">
                <a:latin typeface="Consolas" panose="020B0609020204030204" pitchFamily="49" charset="0"/>
                <a:cs typeface="Consolas" panose="020B0609020204030204" pitchFamily="49" charset="0"/>
              </a:rPr>
              <a:t>data.push</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150 </a:t>
            </a:r>
            <a:r>
              <a:rPr lang="en-CA" sz="1400" dirty="0">
                <a:latin typeface="Consolas" panose="020B0609020204030204" pitchFamily="49" charset="0"/>
                <a:cs typeface="Consolas" panose="020B0609020204030204" pitchFamily="49" charset="0"/>
              </a:rPr>
              <a:t>);</a:t>
            </a:r>
          </a:p>
          <a:p>
            <a:pPr marL="400050" lvl="1" indent="0">
              <a:buNone/>
            </a:pPr>
            <a:r>
              <a:rPr lang="en-CA" sz="1400" dirty="0">
                <a:solidFill>
                  <a:srgbClr val="C00000"/>
                </a:solidFill>
                <a:latin typeface="Consolas" panose="020B0609020204030204" pitchFamily="49" charset="0"/>
                <a:cs typeface="Consolas" panose="020B0609020204030204" pitchFamily="49" charset="0"/>
              </a:rPr>
              <a:t>std::cout &lt;&lt; "Top:  </a:t>
            </a:r>
            <a:r>
              <a:rPr lang="en-CA" sz="1400" dirty="0" smtClean="0">
                <a:solidFill>
                  <a:srgbClr val="C00000"/>
                </a:solidFill>
                <a:latin typeface="Consolas" panose="020B0609020204030204" pitchFamily="49" charset="0"/>
                <a:cs typeface="Consolas" panose="020B0609020204030204" pitchFamily="49" charset="0"/>
              </a:rPr>
              <a:t>  " </a:t>
            </a:r>
            <a:r>
              <a:rPr lang="en-CA" sz="1400" dirty="0">
                <a:solidFill>
                  <a:srgbClr val="C00000"/>
                </a:solidFill>
                <a:latin typeface="Consolas" panose="020B0609020204030204" pitchFamily="49" charset="0"/>
                <a:cs typeface="Consolas" panose="020B0609020204030204" pitchFamily="49" charset="0"/>
              </a:rPr>
              <a:t>&lt;&lt; </a:t>
            </a:r>
            <a:r>
              <a:rPr lang="en-CA" sz="1400" dirty="0" err="1">
                <a:solidFill>
                  <a:srgbClr val="C00000"/>
                </a:solidFill>
                <a:latin typeface="Consolas" panose="020B0609020204030204" pitchFamily="49" charset="0"/>
                <a:cs typeface="Consolas" panose="020B0609020204030204" pitchFamily="49" charset="0"/>
              </a:rPr>
              <a:t>data.top</a:t>
            </a:r>
            <a:r>
              <a:rPr lang="en-CA" sz="1400" dirty="0">
                <a:solidFill>
                  <a:srgbClr val="C00000"/>
                </a:solidFill>
                <a:latin typeface="Consolas" panose="020B0609020204030204" pitchFamily="49" charset="0"/>
                <a:cs typeface="Consolas" panose="020B0609020204030204" pitchFamily="49" charset="0"/>
              </a:rPr>
              <a:t>()  &lt;&lt; std::endl;</a:t>
            </a:r>
          </a:p>
          <a:p>
            <a:pPr marL="400050" lvl="1" indent="0">
              <a:buNone/>
            </a:pPr>
            <a:r>
              <a:rPr lang="en-CA" sz="1400" dirty="0">
                <a:solidFill>
                  <a:srgbClr val="C00000"/>
                </a:solidFill>
                <a:latin typeface="Consolas" panose="020B0609020204030204" pitchFamily="49" charset="0"/>
                <a:cs typeface="Consolas" panose="020B0609020204030204" pitchFamily="49" charset="0"/>
              </a:rPr>
              <a:t>std::cout &lt;&lt; "Size: </a:t>
            </a:r>
            <a:r>
              <a:rPr lang="en-CA" sz="1400" dirty="0" smtClean="0">
                <a:solidFill>
                  <a:srgbClr val="C00000"/>
                </a:solidFill>
                <a:latin typeface="Consolas" panose="020B0609020204030204" pitchFamily="49" charset="0"/>
                <a:cs typeface="Consolas" panose="020B0609020204030204" pitchFamily="49" charset="0"/>
              </a:rPr>
              <a:t>  " </a:t>
            </a:r>
            <a:r>
              <a:rPr lang="en-CA" sz="1400" dirty="0">
                <a:solidFill>
                  <a:srgbClr val="C00000"/>
                </a:solidFill>
                <a:latin typeface="Consolas" panose="020B0609020204030204" pitchFamily="49" charset="0"/>
                <a:cs typeface="Consolas" panose="020B0609020204030204" pitchFamily="49" charset="0"/>
              </a:rPr>
              <a:t>&lt;&lt; </a:t>
            </a:r>
            <a:r>
              <a:rPr lang="en-CA" sz="1400" dirty="0" err="1">
                <a:solidFill>
                  <a:srgbClr val="C00000"/>
                </a:solidFill>
                <a:latin typeface="Consolas" panose="020B0609020204030204" pitchFamily="49" charset="0"/>
                <a:cs typeface="Consolas" panose="020B0609020204030204" pitchFamily="49" charset="0"/>
              </a:rPr>
              <a:t>data.size</a:t>
            </a:r>
            <a:r>
              <a:rPr lang="en-CA" sz="1400" dirty="0">
                <a:solidFill>
                  <a:srgbClr val="C00000"/>
                </a:solidFill>
                <a:latin typeface="Consolas" panose="020B0609020204030204" pitchFamily="49" charset="0"/>
                <a:cs typeface="Consolas" panose="020B0609020204030204" pitchFamily="49" charset="0"/>
              </a:rPr>
              <a:t>() &lt;&lt; std::endl;</a:t>
            </a:r>
          </a:p>
          <a:p>
            <a:pPr marL="400050" lvl="1" indent="0">
              <a:buNone/>
            </a:pPr>
            <a:endParaRPr lang="en-CA" sz="800" dirty="0" smtClean="0">
              <a:latin typeface="Consolas" panose="020B0609020204030204" pitchFamily="49" charset="0"/>
              <a:cs typeface="Consolas" panose="020B0609020204030204" pitchFamily="49" charset="0"/>
            </a:endParaRPr>
          </a:p>
          <a:p>
            <a:pPr marL="400050" lvl="1" indent="0">
              <a:buNone/>
            </a:pPr>
            <a:r>
              <a:rPr lang="en-CA" sz="1400" dirty="0" err="1" smtClean="0">
                <a:solidFill>
                  <a:prstClr val="black"/>
                </a:solidFill>
                <a:latin typeface="Consolas" panose="020B0609020204030204" pitchFamily="49" charset="0"/>
                <a:cs typeface="Consolas" panose="020B0609020204030204" pitchFamily="49" charset="0"/>
              </a:rPr>
              <a:t>data.pop</a:t>
            </a:r>
            <a:r>
              <a:rPr lang="en-CA" sz="1400" dirty="0" smtClean="0">
                <a:solidFill>
                  <a:prstClr val="black"/>
                </a:solidFill>
                <a:latin typeface="Consolas" panose="020B0609020204030204" pitchFamily="49" charset="0"/>
                <a:cs typeface="Consolas" panose="020B0609020204030204" pitchFamily="49" charset="0"/>
              </a:rPr>
              <a:t>();</a:t>
            </a:r>
            <a:endParaRPr lang="en-CA" sz="1400" dirty="0">
              <a:solidFill>
                <a:prstClr val="black"/>
              </a:solidFill>
              <a:latin typeface="Consolas" panose="020B0609020204030204" pitchFamily="49" charset="0"/>
              <a:cs typeface="Consolas" panose="020B0609020204030204" pitchFamily="49" charset="0"/>
            </a:endParaRPr>
          </a:p>
          <a:p>
            <a:pPr marL="400050" lvl="1" indent="0">
              <a:buNone/>
            </a:pPr>
            <a:r>
              <a:rPr lang="en-CA" sz="1400" dirty="0">
                <a:solidFill>
                  <a:srgbClr val="7030A0"/>
                </a:solidFill>
                <a:latin typeface="Consolas" panose="020B0609020204030204" pitchFamily="49" charset="0"/>
                <a:cs typeface="Consolas" panose="020B0609020204030204" pitchFamily="49" charset="0"/>
              </a:rPr>
              <a:t>std::cout &lt;&lt; "Top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&lt;&lt; </a:t>
            </a:r>
            <a:r>
              <a:rPr lang="en-CA" sz="1400" dirty="0" err="1">
                <a:solidFill>
                  <a:srgbClr val="7030A0"/>
                </a:solidFill>
                <a:latin typeface="Consolas" panose="020B0609020204030204" pitchFamily="49" charset="0"/>
                <a:cs typeface="Consolas" panose="020B0609020204030204" pitchFamily="49" charset="0"/>
              </a:rPr>
              <a:t>data.top</a:t>
            </a:r>
            <a:r>
              <a:rPr lang="en-CA" sz="1400" dirty="0">
                <a:solidFill>
                  <a:srgbClr val="7030A0"/>
                </a:solidFill>
                <a:latin typeface="Consolas" panose="020B0609020204030204" pitchFamily="49" charset="0"/>
                <a:cs typeface="Consolas" panose="020B0609020204030204" pitchFamily="49" charset="0"/>
              </a:rPr>
              <a:t>()  &lt;&lt; std::endl;</a:t>
            </a:r>
          </a:p>
          <a:p>
            <a:pPr marL="400050" lvl="1" indent="0">
              <a:buNone/>
            </a:pPr>
            <a:r>
              <a:rPr lang="en-CA" sz="1400" dirty="0">
                <a:solidFill>
                  <a:srgbClr val="7030A0"/>
                </a:solidFill>
                <a:latin typeface="Consolas" panose="020B0609020204030204" pitchFamily="49" charset="0"/>
                <a:cs typeface="Consolas" panose="020B0609020204030204" pitchFamily="49" charset="0"/>
              </a:rPr>
              <a:t>std::cout &lt;&lt; "Size</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&lt;&lt; </a:t>
            </a:r>
            <a:r>
              <a:rPr lang="en-CA" sz="1400" dirty="0" err="1">
                <a:solidFill>
                  <a:srgbClr val="7030A0"/>
                </a:solidFill>
                <a:latin typeface="Consolas" panose="020B0609020204030204" pitchFamily="49" charset="0"/>
                <a:cs typeface="Consolas" panose="020B0609020204030204" pitchFamily="49" charset="0"/>
              </a:rPr>
              <a:t>data.size</a:t>
            </a:r>
            <a:r>
              <a:rPr lang="en-CA" sz="1400" dirty="0">
                <a:solidFill>
                  <a:srgbClr val="7030A0"/>
                </a:solidFill>
                <a:latin typeface="Consolas" panose="020B0609020204030204" pitchFamily="49" charset="0"/>
                <a:cs typeface="Consolas" panose="020B0609020204030204" pitchFamily="49" charset="0"/>
              </a:rPr>
              <a:t>() &lt;&lt; std::endl;</a:t>
            </a:r>
          </a:p>
          <a:p>
            <a:pPr marL="400050" lvl="1" indent="0">
              <a:buNone/>
            </a:pPr>
            <a:endParaRPr lang="en-CA" sz="800" dirty="0">
              <a:solidFill>
                <a:srgbClr val="7030A0"/>
              </a:solidFill>
              <a:latin typeface="Consolas" panose="020B0609020204030204" pitchFamily="49" charset="0"/>
              <a:cs typeface="Consolas" panose="020B0609020204030204" pitchFamily="49" charset="0"/>
            </a:endParaRPr>
          </a:p>
          <a:p>
            <a:pPr marL="400050" lvl="1" indent="0">
              <a:buNone/>
            </a:pPr>
            <a:r>
              <a:rPr lang="en-CA" sz="1400" dirty="0" err="1" smtClean="0">
                <a:solidFill>
                  <a:prstClr val="black"/>
                </a:solidFill>
                <a:latin typeface="Consolas" panose="020B0609020204030204" pitchFamily="49" charset="0"/>
                <a:cs typeface="Consolas" panose="020B0609020204030204" pitchFamily="49" charset="0"/>
              </a:rPr>
              <a:t>data.pop</a:t>
            </a:r>
            <a:r>
              <a:rPr lang="en-CA" sz="1400" dirty="0" smtClean="0">
                <a:solidFill>
                  <a:prstClr val="black"/>
                </a:solidFill>
                <a:latin typeface="Consolas" panose="020B0609020204030204" pitchFamily="49" charset="0"/>
                <a:cs typeface="Consolas" panose="020B0609020204030204" pitchFamily="49" charset="0"/>
              </a:rPr>
              <a:t>();</a:t>
            </a:r>
            <a:endParaRPr lang="en-CA" sz="1400" dirty="0">
              <a:solidFill>
                <a:prstClr val="black"/>
              </a:solidFill>
              <a:latin typeface="Consolas" panose="020B0609020204030204" pitchFamily="49" charset="0"/>
              <a:cs typeface="Consolas" panose="020B0609020204030204" pitchFamily="49" charset="0"/>
            </a:endParaRPr>
          </a:p>
          <a:p>
            <a:pPr marL="400050" lvl="1" indent="0">
              <a:buNone/>
            </a:pPr>
            <a:r>
              <a:rPr lang="en-CA" sz="1400" dirty="0" err="1">
                <a:solidFill>
                  <a:prstClr val="black"/>
                </a:solidFill>
                <a:latin typeface="Consolas" panose="020B0609020204030204" pitchFamily="49" charset="0"/>
                <a:cs typeface="Consolas" panose="020B0609020204030204" pitchFamily="49" charset="0"/>
              </a:rPr>
              <a:t>data.pop</a:t>
            </a:r>
            <a:r>
              <a:rPr lang="en-CA" sz="1400" dirty="0">
                <a:solidFill>
                  <a:prstClr val="black"/>
                </a:solidFill>
                <a:latin typeface="Consolas" panose="020B0609020204030204" pitchFamily="49" charset="0"/>
                <a:cs typeface="Consolas" panose="020B0609020204030204" pitchFamily="49" charset="0"/>
              </a:rPr>
              <a:t>();</a:t>
            </a:r>
          </a:p>
          <a:p>
            <a:pPr marL="400050" lvl="1" indent="0">
              <a:buNone/>
            </a:pPr>
            <a:r>
              <a:rPr lang="en-CA" sz="1400" dirty="0" smtClean="0">
                <a:solidFill>
                  <a:srgbClr val="C00000"/>
                </a:solidFill>
                <a:latin typeface="Consolas" panose="020B0609020204030204" pitchFamily="49" charset="0"/>
                <a:cs typeface="Consolas" panose="020B0609020204030204" pitchFamily="49" charset="0"/>
              </a:rPr>
              <a:t>std</a:t>
            </a:r>
            <a:r>
              <a:rPr lang="en-CA" sz="1400" dirty="0">
                <a:solidFill>
                  <a:srgbClr val="C00000"/>
                </a:solidFill>
                <a:latin typeface="Consolas" panose="020B0609020204030204" pitchFamily="49" charset="0"/>
                <a:cs typeface="Consolas" panose="020B0609020204030204" pitchFamily="49" charset="0"/>
              </a:rPr>
              <a:t>::cout &lt;&lt; </a:t>
            </a:r>
            <a:r>
              <a:rPr lang="en-CA" sz="1400" dirty="0" smtClean="0">
                <a:solidFill>
                  <a:srgbClr val="C00000"/>
                </a:solidFill>
                <a:latin typeface="Consolas" panose="020B0609020204030204" pitchFamily="49" charset="0"/>
                <a:cs typeface="Consolas" panose="020B0609020204030204" pitchFamily="49" charset="0"/>
              </a:rPr>
              <a:t>"Empty?: " </a:t>
            </a:r>
            <a:r>
              <a:rPr lang="en-CA" sz="1400" dirty="0">
                <a:solidFill>
                  <a:srgbClr val="C00000"/>
                </a:solidFill>
                <a:latin typeface="Consolas" panose="020B0609020204030204" pitchFamily="49" charset="0"/>
                <a:cs typeface="Consolas" panose="020B0609020204030204" pitchFamily="49" charset="0"/>
              </a:rPr>
              <a:t>&lt;&lt; </a:t>
            </a:r>
            <a:r>
              <a:rPr lang="en-CA" sz="1400" dirty="0" err="1" smtClean="0">
                <a:solidFill>
                  <a:srgbClr val="C00000"/>
                </a:solidFill>
                <a:latin typeface="Consolas" panose="020B0609020204030204" pitchFamily="49" charset="0"/>
                <a:cs typeface="Consolas" panose="020B0609020204030204" pitchFamily="49" charset="0"/>
              </a:rPr>
              <a:t>data.empty</a:t>
            </a:r>
            <a:r>
              <a:rPr lang="en-CA" sz="1400" dirty="0" smtClean="0">
                <a:solidFill>
                  <a:srgbClr val="C00000"/>
                </a:solidFill>
                <a:latin typeface="Consolas" panose="020B0609020204030204" pitchFamily="49" charset="0"/>
                <a:cs typeface="Consolas" panose="020B0609020204030204" pitchFamily="49" charset="0"/>
              </a:rPr>
              <a:t>()  </a:t>
            </a:r>
            <a:r>
              <a:rPr lang="en-CA" sz="1400" dirty="0">
                <a:solidFill>
                  <a:srgbClr val="C00000"/>
                </a:solidFill>
                <a:latin typeface="Consolas" panose="020B0609020204030204" pitchFamily="49" charset="0"/>
                <a:cs typeface="Consolas" panose="020B0609020204030204" pitchFamily="49" charset="0"/>
              </a:rPr>
              <a:t>&lt;&lt; std::endl;</a:t>
            </a:r>
          </a:p>
          <a:p>
            <a:pPr marL="400050" lvl="1" indent="0">
              <a:buNone/>
            </a:pPr>
            <a:r>
              <a:rPr lang="en-CA" sz="1400" dirty="0">
                <a:solidFill>
                  <a:srgbClr val="C00000"/>
                </a:solidFill>
                <a:latin typeface="Consolas" panose="020B0609020204030204" pitchFamily="49" charset="0"/>
                <a:cs typeface="Consolas" panose="020B0609020204030204" pitchFamily="49" charset="0"/>
              </a:rPr>
              <a:t>std::cout &lt;&lt; "Size</a:t>
            </a:r>
            <a:r>
              <a:rPr lang="en-CA" sz="1400" dirty="0" smtClean="0">
                <a:solidFill>
                  <a:srgbClr val="C00000"/>
                </a:solidFill>
                <a:latin typeface="Consolas" panose="020B0609020204030204" pitchFamily="49" charset="0"/>
                <a:cs typeface="Consolas" panose="020B0609020204030204" pitchFamily="49" charset="0"/>
              </a:rPr>
              <a:t>:   " </a:t>
            </a:r>
            <a:r>
              <a:rPr lang="en-CA" sz="1400" dirty="0">
                <a:solidFill>
                  <a:srgbClr val="C00000"/>
                </a:solidFill>
                <a:latin typeface="Consolas" panose="020B0609020204030204" pitchFamily="49" charset="0"/>
                <a:cs typeface="Consolas" panose="020B0609020204030204" pitchFamily="49" charset="0"/>
              </a:rPr>
              <a:t>&lt;&lt; </a:t>
            </a:r>
            <a:r>
              <a:rPr lang="en-CA" sz="1400" dirty="0" err="1">
                <a:solidFill>
                  <a:srgbClr val="C00000"/>
                </a:solidFill>
                <a:latin typeface="Consolas" panose="020B0609020204030204" pitchFamily="49" charset="0"/>
                <a:cs typeface="Consolas" panose="020B0609020204030204" pitchFamily="49" charset="0"/>
              </a:rPr>
              <a:t>data.size</a:t>
            </a:r>
            <a:r>
              <a:rPr lang="en-CA" sz="1400" dirty="0">
                <a:solidFill>
                  <a:srgbClr val="C00000"/>
                </a:solidFill>
                <a:latin typeface="Consolas" panose="020B0609020204030204" pitchFamily="49" charset="0"/>
                <a:cs typeface="Consolas" panose="020B0609020204030204" pitchFamily="49" charset="0"/>
              </a:rPr>
              <a:t>() &lt;&lt; std::endl;</a:t>
            </a:r>
          </a:p>
          <a:p>
            <a:pPr marL="400050" lvl="1" indent="0">
              <a:buNone/>
            </a:pPr>
            <a:endParaRPr lang="en-CA" sz="800" dirty="0">
              <a:solidFill>
                <a:srgbClr val="C00000"/>
              </a:solidFill>
              <a:latin typeface="Consolas" panose="020B0609020204030204" pitchFamily="49" charset="0"/>
              <a:cs typeface="Consolas" panose="020B0609020204030204" pitchFamily="49" charset="0"/>
            </a:endParaRPr>
          </a:p>
          <a:p>
            <a:pPr marL="400050" lvl="1" indent="0">
              <a:buNone/>
            </a:pPr>
            <a:endParaRPr lang="en-CA" sz="800" dirty="0">
              <a:solidFill>
                <a:srgbClr val="C00000"/>
              </a:solidFill>
              <a:latin typeface="Consolas" panose="020B0609020204030204" pitchFamily="49" charset="0"/>
              <a:cs typeface="Consolas" panose="020B0609020204030204" pitchFamily="49" charset="0"/>
            </a:endParaRPr>
          </a:p>
        </p:txBody>
      </p:sp>
      <p:sp>
        <p:nvSpPr>
          <p:cNvPr id="5" name="Rectangle 4"/>
          <p:cNvSpPr/>
          <p:nvPr/>
        </p:nvSpPr>
        <p:spPr>
          <a:xfrm>
            <a:off x="6660232" y="2924944"/>
            <a:ext cx="2232248" cy="2862322"/>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a:t>
            </a:r>
            <a:r>
              <a:rPr lang="en-CA" sz="2000" dirty="0" smtClean="0">
                <a:solidFill>
                  <a:srgbClr val="C00000"/>
                </a:solidFill>
                <a:latin typeface="Consolas" panose="020B0609020204030204" pitchFamily="49" charset="0"/>
                <a:cs typeface="Consolas" panose="020B0609020204030204" pitchFamily="49" charset="0"/>
              </a:rPr>
              <a:t>Top</a:t>
            </a:r>
            <a:r>
              <a:rPr lang="en-CA" sz="2000" dirty="0">
                <a:solidFill>
                  <a:srgbClr val="C00000"/>
                </a:solidFill>
                <a:latin typeface="Consolas" panose="020B0609020204030204" pitchFamily="49" charset="0"/>
                <a:cs typeface="Consolas" panose="020B0609020204030204" pitchFamily="49" charset="0"/>
              </a:rPr>
              <a:t>:    42</a:t>
            </a:r>
          </a:p>
          <a:p>
            <a:r>
              <a:rPr lang="en-CA" sz="2000" dirty="0" smtClean="0">
                <a:solidFill>
                  <a:srgbClr val="7030A0"/>
                </a:solidFill>
                <a:latin typeface="Consolas" panose="020B0609020204030204" pitchFamily="49" charset="0"/>
                <a:cs typeface="Consolas" panose="020B0609020204030204" pitchFamily="49" charset="0"/>
              </a:rPr>
              <a:t>   Top</a:t>
            </a:r>
            <a:r>
              <a:rPr lang="en-CA" sz="2000" dirty="0">
                <a:solidFill>
                  <a:srgbClr val="7030A0"/>
                </a:solidFill>
                <a:latin typeface="Consolas" panose="020B0609020204030204" pitchFamily="49" charset="0"/>
                <a:cs typeface="Consolas" panose="020B0609020204030204" pitchFamily="49" charset="0"/>
              </a:rPr>
              <a:t>:    91</a:t>
            </a:r>
          </a:p>
          <a:p>
            <a:r>
              <a:rPr lang="en-CA" sz="2000" dirty="0" smtClean="0">
                <a:latin typeface="Consolas" panose="020B0609020204030204" pitchFamily="49" charset="0"/>
                <a:cs typeface="Consolas" panose="020B0609020204030204" pitchFamily="49" charset="0"/>
              </a:rPr>
              <a:t>   </a:t>
            </a:r>
            <a:r>
              <a:rPr lang="en-CA" sz="2000" dirty="0" smtClean="0">
                <a:solidFill>
                  <a:srgbClr val="C00000"/>
                </a:solidFill>
                <a:latin typeface="Consolas" panose="020B0609020204030204" pitchFamily="49" charset="0"/>
                <a:cs typeface="Consolas" panose="020B0609020204030204" pitchFamily="49" charset="0"/>
              </a:rPr>
              <a:t>Top</a:t>
            </a:r>
            <a:r>
              <a:rPr lang="en-CA" sz="2000" dirty="0">
                <a:solidFill>
                  <a:srgbClr val="C00000"/>
                </a:solidFill>
                <a:latin typeface="Consolas" panose="020B0609020204030204" pitchFamily="49" charset="0"/>
                <a:cs typeface="Consolas" panose="020B0609020204030204" pitchFamily="49" charset="0"/>
              </a:rPr>
              <a:t>:    150</a:t>
            </a:r>
          </a:p>
          <a:p>
            <a:r>
              <a:rPr lang="en-CA" sz="2000" dirty="0" smtClean="0">
                <a:solidFill>
                  <a:srgbClr val="C00000"/>
                </a:solidFill>
                <a:latin typeface="Consolas" panose="020B0609020204030204" pitchFamily="49" charset="0"/>
                <a:cs typeface="Consolas" panose="020B0609020204030204" pitchFamily="49" charset="0"/>
              </a:rPr>
              <a:t>   Size</a:t>
            </a:r>
            <a:r>
              <a:rPr lang="en-CA" sz="2000" dirty="0">
                <a:solidFill>
                  <a:srgbClr val="C00000"/>
                </a:solidFill>
                <a:latin typeface="Consolas" panose="020B0609020204030204" pitchFamily="49" charset="0"/>
                <a:cs typeface="Consolas" panose="020B0609020204030204" pitchFamily="49" charset="0"/>
              </a:rPr>
              <a:t>:   3</a:t>
            </a:r>
          </a:p>
          <a:p>
            <a:r>
              <a:rPr lang="en-CA" sz="2000" dirty="0" smtClean="0">
                <a:solidFill>
                  <a:srgbClr val="002060"/>
                </a:solidFill>
                <a:latin typeface="Consolas" panose="020B0609020204030204" pitchFamily="49" charset="0"/>
                <a:cs typeface="Consolas" panose="020B0609020204030204" pitchFamily="49" charset="0"/>
              </a:rPr>
              <a:t>   </a:t>
            </a:r>
            <a:r>
              <a:rPr lang="en-CA" sz="2000" dirty="0" smtClean="0">
                <a:solidFill>
                  <a:srgbClr val="7030A0"/>
                </a:solidFill>
                <a:latin typeface="Consolas" panose="020B0609020204030204" pitchFamily="49" charset="0"/>
                <a:cs typeface="Consolas" panose="020B0609020204030204" pitchFamily="49" charset="0"/>
              </a:rPr>
              <a:t>Top</a:t>
            </a:r>
            <a:r>
              <a:rPr lang="en-CA" sz="2000" dirty="0">
                <a:solidFill>
                  <a:srgbClr val="7030A0"/>
                </a:solidFill>
                <a:latin typeface="Consolas" panose="020B0609020204030204" pitchFamily="49" charset="0"/>
                <a:cs typeface="Consolas" panose="020B0609020204030204" pitchFamily="49" charset="0"/>
              </a:rPr>
              <a:t>:    91</a:t>
            </a:r>
          </a:p>
          <a:p>
            <a:r>
              <a:rPr lang="en-CA" sz="2000" dirty="0" smtClean="0">
                <a:solidFill>
                  <a:srgbClr val="7030A0"/>
                </a:solidFill>
                <a:latin typeface="Consolas" panose="020B0609020204030204" pitchFamily="49" charset="0"/>
                <a:cs typeface="Consolas" panose="020B0609020204030204" pitchFamily="49" charset="0"/>
              </a:rPr>
              <a:t>   Size</a:t>
            </a:r>
            <a:r>
              <a:rPr lang="en-CA" sz="2000" dirty="0">
                <a:solidFill>
                  <a:srgbClr val="7030A0"/>
                </a:solidFill>
                <a:latin typeface="Consolas" panose="020B0609020204030204" pitchFamily="49" charset="0"/>
                <a:cs typeface="Consolas" panose="020B0609020204030204" pitchFamily="49" charset="0"/>
              </a:rPr>
              <a:t>:   2</a:t>
            </a:r>
          </a:p>
          <a:p>
            <a:r>
              <a:rPr lang="en-CA" sz="2000" dirty="0" smtClean="0">
                <a:latin typeface="Consolas" panose="020B0609020204030204" pitchFamily="49" charset="0"/>
                <a:cs typeface="Consolas" panose="020B0609020204030204" pitchFamily="49" charset="0"/>
              </a:rPr>
              <a:t>   </a:t>
            </a:r>
            <a:r>
              <a:rPr lang="en-CA" sz="2000" dirty="0" smtClean="0">
                <a:solidFill>
                  <a:srgbClr val="C00000"/>
                </a:solidFill>
                <a:latin typeface="Consolas" panose="020B0609020204030204" pitchFamily="49" charset="0"/>
                <a:cs typeface="Consolas" panose="020B0609020204030204" pitchFamily="49" charset="0"/>
              </a:rPr>
              <a:t>Empty</a:t>
            </a:r>
            <a:r>
              <a:rPr lang="en-CA" sz="2000" dirty="0">
                <a:solidFill>
                  <a:srgbClr val="C00000"/>
                </a:solidFill>
                <a:latin typeface="Consolas" panose="020B0609020204030204" pitchFamily="49" charset="0"/>
                <a:cs typeface="Consolas" panose="020B0609020204030204" pitchFamily="49" charset="0"/>
              </a:rPr>
              <a:t>?: 1</a:t>
            </a:r>
          </a:p>
          <a:p>
            <a:r>
              <a:rPr lang="en-CA" sz="2000" dirty="0" smtClean="0">
                <a:solidFill>
                  <a:srgbClr val="C00000"/>
                </a:solidFill>
                <a:latin typeface="Consolas" panose="020B0609020204030204" pitchFamily="49" charset="0"/>
                <a:cs typeface="Consolas" panose="020B0609020204030204" pitchFamily="49" charset="0"/>
              </a:rPr>
              <a:t>   Size</a:t>
            </a:r>
            <a:r>
              <a:rPr lang="en-CA" sz="2000" dirty="0">
                <a:solidFill>
                  <a:srgbClr val="C00000"/>
                </a:solidFill>
                <a:latin typeface="Consolas" panose="020B0609020204030204" pitchFamily="49" charset="0"/>
                <a:cs typeface="Consolas" panose="020B0609020204030204" pitchFamily="49" charset="0"/>
              </a:rPr>
              <a:t>:   0</a:t>
            </a:r>
          </a:p>
        </p:txBody>
      </p:sp>
    </p:spTree>
    <p:extLst>
      <p:ext uri="{BB962C8B-B14F-4D97-AF65-F5344CB8AC3E}">
        <p14:creationId xmlns:p14="http://schemas.microsoft.com/office/powerpoint/2010/main" val="4120269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concept</a:t>
            </a:r>
            <a:endParaRPr lang="en-CA" dirty="0"/>
          </a:p>
        </p:txBody>
      </p:sp>
      <p:sp>
        <p:nvSpPr>
          <p:cNvPr id="3" name="Content Placeholder 2"/>
          <p:cNvSpPr>
            <a:spLocks noGrp="1"/>
          </p:cNvSpPr>
          <p:nvPr>
            <p:ph idx="1"/>
          </p:nvPr>
        </p:nvSpPr>
        <p:spPr/>
        <p:txBody>
          <a:bodyPr/>
          <a:lstStyle/>
          <a:p>
            <a:r>
              <a:rPr lang="en-CA" dirty="0" smtClean="0"/>
              <a:t>You don’t have to understand the implementation to use classes</a:t>
            </a:r>
          </a:p>
          <a:p>
            <a:pPr lvl="1"/>
            <a:r>
              <a:rPr lang="en-CA" dirty="0" smtClean="0"/>
              <a:t>Often, you can look for examples on-line to guide you as to the use of the class</a:t>
            </a:r>
          </a:p>
          <a:p>
            <a:pPr lvl="1"/>
            <a:r>
              <a:rPr lang="en-CA" dirty="0" smtClean="0"/>
              <a:t>The majority of all work you will do will be uses other programmer’s classes</a:t>
            </a:r>
          </a:p>
          <a:p>
            <a:pPr lvl="2"/>
            <a:r>
              <a:rPr lang="en-CA" dirty="0" smtClean="0"/>
              <a:t>Don’t re-invent the wheel…</a:t>
            </a:r>
          </a:p>
          <a:p>
            <a:pPr lvl="2"/>
            <a:endParaRPr lang="en-CA" dirty="0"/>
          </a:p>
          <a:p>
            <a:r>
              <a:rPr lang="en-CA" dirty="0" smtClean="0"/>
              <a:t>In your algorithms and data structures course, you will cover:</a:t>
            </a:r>
          </a:p>
          <a:p>
            <a:pPr lvl="1"/>
            <a:r>
              <a:rPr lang="en-CA" dirty="0" smtClean="0"/>
              <a:t>How each of these classes are implemented</a:t>
            </a:r>
            <a:endParaRPr lang="en-CA" dirty="0"/>
          </a:p>
        </p:txBody>
      </p:sp>
    </p:spTree>
    <p:extLst>
      <p:ext uri="{BB962C8B-B14F-4D97-AF65-F5344CB8AC3E}">
        <p14:creationId xmlns:p14="http://schemas.microsoft.com/office/powerpoint/2010/main" val="2600614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insertion sort algorithm</a:t>
            </a:r>
            <a:endParaRPr lang="en-CA" dirty="0"/>
          </a:p>
          <a:p>
            <a:pPr lvl="2"/>
            <a:r>
              <a:rPr lang="en-CA" dirty="0" smtClean="0"/>
              <a:t>You saw an example</a:t>
            </a:r>
          </a:p>
          <a:p>
            <a:pPr lvl="1"/>
            <a:r>
              <a:rPr lang="en-CA" dirty="0" smtClean="0"/>
              <a:t>Watched how to convert the flow chart to an algorithm</a:t>
            </a:r>
          </a:p>
          <a:p>
            <a:pPr lvl="1"/>
            <a:r>
              <a:rPr lang="en-CA" dirty="0" smtClean="0"/>
              <a:t>There is a lot of time spent swapping, which can be reduced significantly</a:t>
            </a:r>
          </a:p>
          <a:p>
            <a:pPr lvl="1"/>
            <a:r>
              <a:rPr lang="en-CA" dirty="0" smtClean="0"/>
              <a:t>The run time is still approximately the same as selection sort</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Classses</a:t>
            </a:r>
            <a:endParaRPr lang="en-CA" dirty="0"/>
          </a:p>
        </p:txBody>
      </p:sp>
      <p:sp>
        <p:nvSpPr>
          <p:cNvPr id="3" name="Content Placeholder 2"/>
          <p:cNvSpPr>
            <a:spLocks noGrp="1"/>
          </p:cNvSpPr>
          <p:nvPr>
            <p:ph idx="1"/>
          </p:nvPr>
        </p:nvSpPr>
        <p:spPr/>
        <p:txBody>
          <a:bodyPr/>
          <a:lstStyle/>
          <a:p>
            <a:r>
              <a:rPr lang="en-CA" dirty="0" smtClean="0"/>
              <a:t>A class is a data structure that stores information, and in general only allows access through member functions</a:t>
            </a:r>
          </a:p>
          <a:p>
            <a:pPr lvl="1"/>
            <a:r>
              <a:rPr lang="en-CA" dirty="0" smtClean="0"/>
              <a:t>Once you understand this, you can now start to use classes written by other programmers</a:t>
            </a:r>
          </a:p>
          <a:p>
            <a:pPr lvl="1"/>
            <a:r>
              <a:rPr lang="en-CA" dirty="0" smtClean="0"/>
              <a:t>We will look at a few classes in the Standard Template Library(</a:t>
            </a:r>
            <a:r>
              <a:rPr lang="en-CA" cap="small" dirty="0" smtClean="0"/>
              <a:t>stl</a:t>
            </a:r>
            <a:r>
              <a:rPr lang="en-CA" dirty="0" smtClean="0"/>
              <a: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pair class</a:t>
            </a:r>
            <a:endParaRPr lang="en-CA" dirty="0"/>
          </a:p>
        </p:txBody>
      </p:sp>
      <p:sp>
        <p:nvSpPr>
          <p:cNvPr id="3" name="Content Placeholder 2"/>
          <p:cNvSpPr>
            <a:spLocks noGrp="1"/>
          </p:cNvSpPr>
          <p:nvPr>
            <p:ph idx="1"/>
          </p:nvPr>
        </p:nvSpPr>
        <p:spPr/>
        <p:txBody>
          <a:bodyPr/>
          <a:lstStyle/>
          <a:p>
            <a:r>
              <a:rPr lang="en-CA" dirty="0" smtClean="0"/>
              <a:t>A pair is a simple class with two items, both of which are public:</a:t>
            </a:r>
          </a:p>
          <a:p>
            <a:pPr marL="800100" lvl="2" indent="0">
              <a:buNone/>
            </a:pPr>
            <a:r>
              <a:rPr lang="en-CA" dirty="0" smtClean="0">
                <a:latin typeface="Consolas" panose="020B0609020204030204" pitchFamily="49" charset="0"/>
                <a:cs typeface="Consolas" panose="020B0609020204030204" pitchFamily="49" charset="0"/>
              </a:rPr>
              <a:t>#include &lt;iostream&gt;</a:t>
            </a:r>
          </a:p>
          <a:p>
            <a:pPr marL="800100" lvl="2" indent="0">
              <a:buNone/>
            </a:pPr>
            <a:r>
              <a:rPr lang="en-CA" dirty="0" smtClean="0">
                <a:latin typeface="Consolas" panose="020B0609020204030204" pitchFamily="49" charset="0"/>
                <a:cs typeface="Consolas" panose="020B0609020204030204" pitchFamily="49" charset="0"/>
              </a:rPr>
              <a:t>#include &lt;utility&gt;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std::pair&lt;int, bool&gt; x{1970, true};</a:t>
            </a:r>
          </a:p>
          <a:p>
            <a:pPr marL="800100" lvl="2" indent="0">
              <a:buNone/>
            </a:pPr>
            <a:r>
              <a:rPr lang="en-CA" dirty="0" smtClean="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x.first</a:t>
            </a:r>
            <a:r>
              <a:rPr lang="en-CA" dirty="0" smtClean="0">
                <a:latin typeface="Consolas" panose="020B0609020204030204" pitchFamily="49" charset="0"/>
                <a:cs typeface="Consolas" panose="020B0609020204030204" pitchFamily="49" charset="0"/>
              </a:rPr>
              <a:t>  &lt;&lt; std::endl;</a:t>
            </a:r>
          </a:p>
          <a:p>
            <a:pPr marL="800100" lvl="2" indent="0">
              <a:buNone/>
            </a:pPr>
            <a:r>
              <a:rPr lang="en-CA" dirty="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x.second</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std::endl</a:t>
            </a: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x.first</a:t>
            </a:r>
            <a:r>
              <a:rPr lang="en-CA" dirty="0" smtClean="0">
                <a:latin typeface="Consolas" panose="020B0609020204030204" pitchFamily="49" charset="0"/>
                <a:cs typeface="Consolas" panose="020B0609020204030204" pitchFamily="49" charset="0"/>
              </a:rPr>
              <a:t> = 42;  // That's better...</a:t>
            </a:r>
          </a:p>
          <a:p>
            <a:pPr marL="800100" lvl="2" indent="0">
              <a:buNone/>
            </a:pPr>
            <a:r>
              <a:rPr lang="en-CA" dirty="0">
                <a:latin typeface="Consolas" panose="020B0609020204030204" pitchFamily="49" charset="0"/>
                <a:cs typeface="Consolas" panose="020B0609020204030204" pitchFamily="49" charset="0"/>
              </a:rPr>
              <a:t>    std::cout &lt;&lt; </a:t>
            </a:r>
            <a:r>
              <a:rPr lang="en-CA" dirty="0" err="1">
                <a:latin typeface="Consolas" panose="020B0609020204030204" pitchFamily="49" charset="0"/>
                <a:cs typeface="Consolas" panose="020B0609020204030204" pitchFamily="49" charset="0"/>
              </a:rPr>
              <a:t>x.first</a:t>
            </a:r>
            <a:r>
              <a:rPr lang="en-CA" dirty="0">
                <a:latin typeface="Consolas" panose="020B0609020204030204" pitchFamily="49" charset="0"/>
                <a:cs typeface="Consolas" panose="020B0609020204030204" pitchFamily="49" charset="0"/>
              </a:rPr>
              <a:t>  &lt;&lt; std::endl;</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return 0;</a:t>
            </a:r>
          </a:p>
          <a:p>
            <a:pPr marL="800100" lvl="2" indent="0">
              <a:buNone/>
            </a:pPr>
            <a:r>
              <a:rPr lang="en-CA" dirty="0">
                <a:latin typeface="Consolas" panose="020B0609020204030204" pitchFamily="49" charset="0"/>
                <a:cs typeface="Consolas" panose="020B0609020204030204" pitchFamily="49" charset="0"/>
              </a:rPr>
              <a:t>}</a:t>
            </a:r>
          </a:p>
          <a:p>
            <a:pPr marL="800100" lvl="2" indent="0">
              <a:buNone/>
            </a:pPr>
            <a:endParaRPr lang="en-CA" dirty="0" smtClean="0">
              <a:latin typeface="Consolas" panose="020B0609020204030204" pitchFamily="49" charset="0"/>
              <a:cs typeface="Consolas" panose="020B0609020204030204" pitchFamily="49" charset="0"/>
            </a:endParaRPr>
          </a:p>
        </p:txBody>
      </p:sp>
      <p:sp>
        <p:nvSpPr>
          <p:cNvPr id="5" name="TextBox 4"/>
          <p:cNvSpPr txBox="1"/>
          <p:nvPr/>
        </p:nvSpPr>
        <p:spPr>
          <a:xfrm>
            <a:off x="6876256" y="3501008"/>
            <a:ext cx="1172116"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1970</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1</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Consolas" panose="020B0609020204030204" pitchFamily="49" charset="0"/>
                <a:cs typeface="Consolas" panose="020B0609020204030204" pitchFamily="49" charset="0"/>
              </a:rPr>
              <a:t>   42</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193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pair class</a:t>
            </a:r>
            <a:endParaRPr lang="en-CA" dirty="0"/>
          </a:p>
        </p:txBody>
      </p:sp>
      <p:sp>
        <p:nvSpPr>
          <p:cNvPr id="3" name="Content Placeholder 2"/>
          <p:cNvSpPr>
            <a:spLocks noGrp="1"/>
          </p:cNvSpPr>
          <p:nvPr>
            <p:ph idx="1"/>
          </p:nvPr>
        </p:nvSpPr>
        <p:spPr/>
        <p:txBody>
          <a:bodyPr/>
          <a:lstStyle/>
          <a:p>
            <a:r>
              <a:rPr lang="en-CA" dirty="0" smtClean="0"/>
              <a:t>Recall we wrote a min-max function:</a:t>
            </a:r>
          </a:p>
          <a:p>
            <a:pPr marL="800100" lvl="2" indent="0">
              <a:buNone/>
            </a:pPr>
            <a:r>
              <a:rPr lang="en-CA" sz="1500" dirty="0">
                <a:latin typeface="Consolas" panose="020B0609020204030204" pitchFamily="49" charset="0"/>
                <a:cs typeface="Consolas" panose="020B0609020204030204" pitchFamily="49" charset="0"/>
              </a:rPr>
              <a:t>void </a:t>
            </a:r>
            <a:r>
              <a:rPr lang="en-CA" sz="1500" dirty="0" err="1">
                <a:latin typeface="Consolas" panose="020B0609020204030204" pitchFamily="49" charset="0"/>
                <a:cs typeface="Consolas" panose="020B0609020204030204" pitchFamily="49" charset="0"/>
              </a:rPr>
              <a:t>min_max</a:t>
            </a:r>
            <a:r>
              <a:rPr lang="en-CA" sz="1500" dirty="0">
                <a:latin typeface="Consolas" panose="020B0609020204030204" pitchFamily="49" charset="0"/>
                <a:cs typeface="Consolas" panose="020B0609020204030204" pitchFamily="49" charset="0"/>
              </a:rPr>
              <a:t>( int a, int b, int c, </a:t>
            </a:r>
            <a:r>
              <a:rPr lang="en-CA" sz="1500" b="1" dirty="0">
                <a:solidFill>
                  <a:srgbClr val="FF0000"/>
                </a:solidFill>
                <a:latin typeface="Consolas" panose="020B0609020204030204" pitchFamily="49" charset="0"/>
                <a:cs typeface="Consolas" panose="020B0609020204030204" pitchFamily="49" charset="0"/>
              </a:rPr>
              <a:t>int &amp;min, int &amp;max </a:t>
            </a:r>
            <a:r>
              <a:rPr lang="en-CA" sz="1500" dirty="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    if ( a </a:t>
            </a:r>
            <a:r>
              <a:rPr lang="en-CA" sz="1500" dirty="0" smtClean="0">
                <a:latin typeface="Consolas" panose="020B0609020204030204" pitchFamily="49" charset="0"/>
                <a:cs typeface="Consolas" panose="020B0609020204030204" pitchFamily="49" charset="0"/>
              </a:rPr>
              <a:t>&lt;= </a:t>
            </a:r>
            <a:r>
              <a:rPr lang="en-CA" sz="1500" dirty="0">
                <a:latin typeface="Consolas" panose="020B0609020204030204" pitchFamily="49" charset="0"/>
                <a:cs typeface="Consolas" panose="020B0609020204030204" pitchFamily="49" charset="0"/>
              </a:rPr>
              <a:t>b ) {</a:t>
            </a:r>
          </a:p>
          <a:p>
            <a:pPr marL="800100" lvl="2" indent="0">
              <a:buNone/>
            </a:pPr>
            <a:r>
              <a:rPr lang="en-CA" sz="1500" dirty="0">
                <a:latin typeface="Consolas" panose="020B0609020204030204" pitchFamily="49" charset="0"/>
                <a:cs typeface="Consolas" panose="020B0609020204030204" pitchFamily="49" charset="0"/>
              </a:rPr>
              <a:t>        min = a;</a:t>
            </a:r>
          </a:p>
          <a:p>
            <a:pPr marL="800100" lvl="2" indent="0">
              <a:buNone/>
            </a:pPr>
            <a:r>
              <a:rPr lang="en-CA" sz="1500" dirty="0">
                <a:latin typeface="Consolas" panose="020B0609020204030204" pitchFamily="49" charset="0"/>
                <a:cs typeface="Consolas" panose="020B0609020204030204" pitchFamily="49" charset="0"/>
              </a:rPr>
              <a:t>        max = b;</a:t>
            </a:r>
          </a:p>
          <a:p>
            <a:pPr marL="800100" lvl="2" indent="0">
              <a:buNone/>
            </a:pPr>
            <a:r>
              <a:rPr lang="en-CA" sz="1500" dirty="0">
                <a:latin typeface="Consolas" panose="020B0609020204030204" pitchFamily="49" charset="0"/>
                <a:cs typeface="Consolas" panose="020B0609020204030204" pitchFamily="49" charset="0"/>
              </a:rPr>
              <a:t>    } else {</a:t>
            </a:r>
          </a:p>
          <a:p>
            <a:pPr marL="800100" lvl="2" indent="0">
              <a:buNone/>
            </a:pPr>
            <a:r>
              <a:rPr lang="en-CA" sz="1500" dirty="0">
                <a:latin typeface="Consolas" panose="020B0609020204030204" pitchFamily="49" charset="0"/>
                <a:cs typeface="Consolas" panose="020B0609020204030204" pitchFamily="49" charset="0"/>
              </a:rPr>
              <a:t>        min = b;</a:t>
            </a:r>
          </a:p>
          <a:p>
            <a:pPr marL="800100" lvl="2" indent="0">
              <a:buNone/>
            </a:pPr>
            <a:r>
              <a:rPr lang="en-CA" sz="1500" dirty="0">
                <a:latin typeface="Consolas" panose="020B0609020204030204" pitchFamily="49" charset="0"/>
                <a:cs typeface="Consolas" panose="020B0609020204030204" pitchFamily="49" charset="0"/>
              </a:rPr>
              <a:t>        max = a;</a:t>
            </a: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if ( c &lt; min ) {</a:t>
            </a:r>
          </a:p>
          <a:p>
            <a:pPr marL="800100" lvl="2" indent="0">
              <a:buNone/>
            </a:pPr>
            <a:r>
              <a:rPr lang="en-CA" sz="1500" dirty="0">
                <a:latin typeface="Consolas" panose="020B0609020204030204" pitchFamily="49" charset="0"/>
                <a:cs typeface="Consolas" panose="020B0609020204030204" pitchFamily="49" charset="0"/>
              </a:rPr>
              <a:t>        min = c;</a:t>
            </a:r>
          </a:p>
          <a:p>
            <a:pPr marL="800100" lvl="2" indent="0">
              <a:buNone/>
            </a:pPr>
            <a:r>
              <a:rPr lang="en-CA" sz="1500" dirty="0">
                <a:latin typeface="Consolas" panose="020B0609020204030204" pitchFamily="49" charset="0"/>
                <a:cs typeface="Consolas" panose="020B0609020204030204" pitchFamily="49" charset="0"/>
              </a:rPr>
              <a:t>    } else if ( c &gt; max ) {</a:t>
            </a:r>
          </a:p>
          <a:p>
            <a:pPr marL="800100" lvl="2" indent="0">
              <a:buNone/>
            </a:pPr>
            <a:r>
              <a:rPr lang="en-CA" sz="1500" dirty="0">
                <a:latin typeface="Consolas" panose="020B0609020204030204" pitchFamily="49" charset="0"/>
                <a:cs typeface="Consolas" panose="020B0609020204030204" pitchFamily="49" charset="0"/>
              </a:rPr>
              <a:t>        max = c;</a:t>
            </a: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3909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pair class</a:t>
            </a:r>
            <a:endParaRPr lang="en-CA" dirty="0"/>
          </a:p>
        </p:txBody>
      </p:sp>
      <p:sp>
        <p:nvSpPr>
          <p:cNvPr id="3" name="Content Placeholder 2"/>
          <p:cNvSpPr>
            <a:spLocks noGrp="1"/>
          </p:cNvSpPr>
          <p:nvPr>
            <p:ph idx="1"/>
          </p:nvPr>
        </p:nvSpPr>
        <p:spPr/>
        <p:txBody>
          <a:bodyPr/>
          <a:lstStyle/>
          <a:p>
            <a:r>
              <a:rPr lang="en-CA" dirty="0" smtClean="0"/>
              <a:t>We could use a </a:t>
            </a:r>
            <a:r>
              <a:rPr lang="en-CA" dirty="0" smtClean="0">
                <a:latin typeface="Consolas" panose="020B0609020204030204" pitchFamily="49" charset="0"/>
                <a:cs typeface="Consolas" panose="020B0609020204030204" pitchFamily="49" charset="0"/>
              </a:rPr>
              <a:t>std::pair</a:t>
            </a:r>
            <a:r>
              <a:rPr lang="en-CA" dirty="0" smtClean="0"/>
              <a:t> as a return value:</a:t>
            </a:r>
          </a:p>
          <a:p>
            <a:pPr marL="800100" lvl="2" indent="0">
              <a:buNone/>
            </a:pPr>
            <a:r>
              <a:rPr lang="en-CA" sz="1400" dirty="0" smtClean="0">
                <a:latin typeface="Consolas" panose="020B0609020204030204" pitchFamily="49" charset="0"/>
                <a:cs typeface="Consolas" panose="020B0609020204030204" pitchFamily="49" charset="0"/>
              </a:rPr>
              <a:t>pair&lt;int, int&gt; </a:t>
            </a:r>
            <a:r>
              <a:rPr lang="en-CA" sz="1400" dirty="0" err="1">
                <a:latin typeface="Consolas" panose="020B0609020204030204" pitchFamily="49" charset="0"/>
                <a:cs typeface="Consolas" panose="020B0609020204030204" pitchFamily="49" charset="0"/>
              </a:rPr>
              <a:t>min_max</a:t>
            </a:r>
            <a:r>
              <a:rPr lang="en-CA" sz="1400" dirty="0">
                <a:latin typeface="Consolas" panose="020B0609020204030204" pitchFamily="49" charset="0"/>
                <a:cs typeface="Consolas" panose="020B0609020204030204" pitchFamily="49" charset="0"/>
              </a:rPr>
              <a:t>( int a, int b, int </a:t>
            </a:r>
            <a:r>
              <a:rPr lang="en-CA" sz="1400" dirty="0" smtClean="0">
                <a:latin typeface="Consolas" panose="020B0609020204030204" pitchFamily="49" charset="0"/>
                <a:cs typeface="Consolas" panose="020B0609020204030204" pitchFamily="49" charset="0"/>
              </a:rPr>
              <a:t>c </a:t>
            </a:r>
            <a:r>
              <a:rPr lang="en-CA" sz="1400" dirty="0">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    int min, max; // Not initialized</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if ( a </a:t>
            </a:r>
            <a:r>
              <a:rPr lang="en-CA" sz="1400" dirty="0" smtClean="0">
                <a:latin typeface="Consolas" panose="020B0609020204030204" pitchFamily="49" charset="0"/>
                <a:cs typeface="Consolas" panose="020B0609020204030204" pitchFamily="49" charset="0"/>
              </a:rPr>
              <a:t>&lt;= </a:t>
            </a:r>
            <a:r>
              <a:rPr lang="en-CA" sz="1400" dirty="0">
                <a:latin typeface="Consolas" panose="020B0609020204030204" pitchFamily="49" charset="0"/>
                <a:cs typeface="Consolas" panose="020B0609020204030204" pitchFamily="49" charset="0"/>
              </a:rPr>
              <a:t>b ) {</a:t>
            </a:r>
          </a:p>
          <a:p>
            <a:pPr marL="800100" lvl="2" indent="0">
              <a:buNone/>
            </a:pPr>
            <a:r>
              <a:rPr lang="en-CA" sz="1400" dirty="0">
                <a:latin typeface="Consolas" panose="020B0609020204030204" pitchFamily="49" charset="0"/>
                <a:cs typeface="Consolas" panose="020B0609020204030204" pitchFamily="49" charset="0"/>
              </a:rPr>
              <a:t>        min = a;</a:t>
            </a:r>
          </a:p>
          <a:p>
            <a:pPr marL="800100" lvl="2" indent="0">
              <a:buNone/>
            </a:pPr>
            <a:r>
              <a:rPr lang="en-CA" sz="1400" dirty="0">
                <a:latin typeface="Consolas" panose="020B0609020204030204" pitchFamily="49" charset="0"/>
                <a:cs typeface="Consolas" panose="020B0609020204030204" pitchFamily="49" charset="0"/>
              </a:rPr>
              <a:t>        max = b;</a:t>
            </a:r>
          </a:p>
          <a:p>
            <a:pPr marL="800100" lvl="2" indent="0">
              <a:buNone/>
            </a:pPr>
            <a:r>
              <a:rPr lang="en-CA" sz="1400" dirty="0">
                <a:latin typeface="Consolas" panose="020B0609020204030204" pitchFamily="49" charset="0"/>
                <a:cs typeface="Consolas" panose="020B0609020204030204" pitchFamily="49" charset="0"/>
              </a:rPr>
              <a:t>    } else {</a:t>
            </a:r>
          </a:p>
          <a:p>
            <a:pPr marL="800100" lvl="2" indent="0">
              <a:buNone/>
            </a:pPr>
            <a:r>
              <a:rPr lang="en-CA" sz="1400" dirty="0">
                <a:latin typeface="Consolas" panose="020B0609020204030204" pitchFamily="49" charset="0"/>
                <a:cs typeface="Consolas" panose="020B0609020204030204" pitchFamily="49" charset="0"/>
              </a:rPr>
              <a:t>        min = b;</a:t>
            </a:r>
          </a:p>
          <a:p>
            <a:pPr marL="800100" lvl="2" indent="0">
              <a:buNone/>
            </a:pPr>
            <a:r>
              <a:rPr lang="en-CA" sz="1400" dirty="0">
                <a:latin typeface="Consolas" panose="020B0609020204030204" pitchFamily="49" charset="0"/>
                <a:cs typeface="Consolas" panose="020B0609020204030204" pitchFamily="49" charset="0"/>
              </a:rPr>
              <a:t>        max = a;</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    if ( c &lt; min ) {</a:t>
            </a:r>
          </a:p>
          <a:p>
            <a:pPr marL="800100" lvl="2" indent="0">
              <a:buNone/>
            </a:pPr>
            <a:r>
              <a:rPr lang="en-CA" sz="1400" dirty="0">
                <a:latin typeface="Consolas" panose="020B0609020204030204" pitchFamily="49" charset="0"/>
                <a:cs typeface="Consolas" panose="020B0609020204030204" pitchFamily="49" charset="0"/>
              </a:rPr>
              <a:t>        min = c;</a:t>
            </a:r>
          </a:p>
          <a:p>
            <a:pPr marL="800100" lvl="2" indent="0">
              <a:buNone/>
            </a:pPr>
            <a:r>
              <a:rPr lang="en-CA" sz="1400" dirty="0">
                <a:latin typeface="Consolas" panose="020B0609020204030204" pitchFamily="49" charset="0"/>
                <a:cs typeface="Consolas" panose="020B0609020204030204" pitchFamily="49" charset="0"/>
              </a:rPr>
              <a:t>    } else if ( c &gt; max ) {</a:t>
            </a:r>
          </a:p>
          <a:p>
            <a:pPr marL="800100" lvl="2" indent="0">
              <a:buNone/>
            </a:pPr>
            <a:r>
              <a:rPr lang="en-CA" sz="1400" dirty="0">
                <a:latin typeface="Consolas" panose="020B0609020204030204" pitchFamily="49" charset="0"/>
                <a:cs typeface="Consolas" panose="020B0609020204030204" pitchFamily="49" charset="0"/>
              </a:rPr>
              <a:t>        max = c;</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return </a:t>
            </a:r>
            <a:r>
              <a:rPr lang="en-CA" sz="1400" b="1" dirty="0" smtClean="0">
                <a:solidFill>
                  <a:srgbClr val="0070C0"/>
                </a:solidFill>
                <a:latin typeface="Consolas" panose="020B0609020204030204" pitchFamily="49" charset="0"/>
                <a:cs typeface="Consolas" panose="020B0609020204030204" pitchFamily="49" charset="0"/>
              </a:rPr>
              <a:t>std::</a:t>
            </a:r>
            <a:r>
              <a:rPr lang="en-CA" sz="1400" b="1" dirty="0" err="1" smtClean="0">
                <a:solidFill>
                  <a:srgbClr val="0070C0"/>
                </a:solidFill>
                <a:latin typeface="Consolas" panose="020B0609020204030204" pitchFamily="49" charset="0"/>
                <a:cs typeface="Consolas" panose="020B0609020204030204" pitchFamily="49" charset="0"/>
              </a:rPr>
              <a:t>make_pair</a:t>
            </a:r>
            <a:r>
              <a:rPr lang="en-CA" sz="1400" b="1" dirty="0" smtClean="0">
                <a:solidFill>
                  <a:srgbClr val="0070C0"/>
                </a:solidFill>
                <a:latin typeface="Consolas" panose="020B0609020204030204" pitchFamily="49" charset="0"/>
                <a:cs typeface="Consolas" panose="020B0609020204030204" pitchFamily="49" charset="0"/>
              </a:rPr>
              <a:t>( min, max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800100" lvl="2" indent="0">
              <a:buNone/>
            </a:pPr>
            <a:r>
              <a:rPr lang="en-CA"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4" name="TextBox 3"/>
          <p:cNvSpPr txBox="1"/>
          <p:nvPr/>
        </p:nvSpPr>
        <p:spPr>
          <a:xfrm>
            <a:off x="4643599" y="5128992"/>
            <a:ext cx="3672408" cy="707886"/>
          </a:xfrm>
          <a:prstGeom prst="rect">
            <a:avLst/>
          </a:prstGeom>
          <a:noFill/>
        </p:spPr>
        <p:txBody>
          <a:bodyPr wrap="square" rtlCol="0">
            <a:spAutoFit/>
          </a:bodyPr>
          <a:lstStyle/>
          <a:p>
            <a:r>
              <a:rPr lang="en-CA" sz="2000" dirty="0" smtClean="0">
                <a:solidFill>
                  <a:srgbClr val="0070C0"/>
                </a:solidFill>
                <a:latin typeface="Georgia" panose="02040502050405020303" pitchFamily="18" charset="0"/>
              </a:rPr>
              <a:t>A function that creates an instance of a</a:t>
            </a:r>
            <a:r>
              <a:rPr lang="en-CA" sz="2000" dirty="0" smtClean="0">
                <a:solidFill>
                  <a:srgbClr val="0070C0"/>
                </a:solidFill>
              </a:rPr>
              <a:t> </a:t>
            </a:r>
            <a:r>
              <a:rPr lang="en-CA" sz="2000" dirty="0" smtClean="0">
                <a:solidFill>
                  <a:srgbClr val="0070C0"/>
                </a:solidFill>
                <a:latin typeface="Consolas" panose="020B0609020204030204" pitchFamily="49" charset="0"/>
                <a:cs typeface="Consolas" panose="020B0609020204030204" pitchFamily="49" charset="0"/>
              </a:rPr>
              <a:t>pair&lt;int, int&gt;</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5525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pair class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We could now use this:</a:t>
            </a:r>
          </a:p>
          <a:p>
            <a:pPr marL="800100" lvl="2" indent="0">
              <a:buNone/>
            </a:pPr>
            <a:r>
              <a:rPr lang="en-CA" sz="1500" dirty="0" smtClean="0">
                <a:latin typeface="Consolas" panose="020B0609020204030204" pitchFamily="49" charset="0"/>
                <a:cs typeface="Consolas" panose="020B0609020204030204" pitchFamily="49" charset="0"/>
              </a:rPr>
              <a:t>int main()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int numbers[3];</a:t>
            </a:r>
          </a:p>
          <a:p>
            <a:pPr marL="800100" lvl="2" indent="0">
              <a:buNone/>
            </a:pPr>
            <a:r>
              <a:rPr lang="en-CA" sz="1500" dirty="0">
                <a:latin typeface="Consolas" panose="020B0609020204030204" pitchFamily="49" charset="0"/>
                <a:cs typeface="Consolas" panose="020B0609020204030204" pitchFamily="49" charset="0"/>
              </a:rPr>
              <a:t>    std::pair&lt;int, int&gt; </a:t>
            </a:r>
            <a:r>
              <a:rPr lang="en-CA" sz="1500" dirty="0" smtClean="0">
                <a:latin typeface="Consolas" panose="020B0609020204030204" pitchFamily="49" charset="0"/>
                <a:cs typeface="Consolas" panose="020B0609020204030204" pitchFamily="49" charset="0"/>
              </a:rPr>
              <a:t>result{};</a:t>
            </a:r>
            <a:endParaRPr lang="en-CA" sz="1500" dirty="0">
              <a:latin typeface="Consolas" panose="020B0609020204030204" pitchFamily="49" charset="0"/>
              <a:cs typeface="Consolas" panose="020B0609020204030204" pitchFamily="49" charset="0"/>
            </a:endParaRP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for ( std::size_t k{0}; k &lt; 3; ++k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"Enter an integer: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a:t>
            </a:r>
            <a:r>
              <a:rPr lang="en-CA" sz="1500" dirty="0" err="1" smtClean="0">
                <a:latin typeface="Consolas" panose="020B0609020204030204" pitchFamily="49" charset="0"/>
                <a:cs typeface="Consolas" panose="020B0609020204030204" pitchFamily="49" charset="0"/>
              </a:rPr>
              <a:t>cin</a:t>
            </a:r>
            <a:r>
              <a:rPr lang="en-CA" sz="1500" dirty="0" smtClean="0">
                <a:latin typeface="Consolas" panose="020B0609020204030204" pitchFamily="49" charset="0"/>
                <a:cs typeface="Consolas" panose="020B0609020204030204" pitchFamily="49" charset="0"/>
              </a:rPr>
              <a:t> &gt;&gt; numbers[k];</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result = </a:t>
            </a:r>
            <a:r>
              <a:rPr lang="en-CA" sz="1500" dirty="0" err="1" smtClean="0">
                <a:latin typeface="Consolas" panose="020B0609020204030204" pitchFamily="49" charset="0"/>
                <a:cs typeface="Consolas" panose="020B0609020204030204" pitchFamily="49" charset="0"/>
              </a:rPr>
              <a:t>min_max</a:t>
            </a:r>
            <a:r>
              <a:rPr lang="en-CA" sz="1500" dirty="0" smtClean="0">
                <a:latin typeface="Consolas" panose="020B0609020204030204" pitchFamily="49" charset="0"/>
                <a:cs typeface="Consolas" panose="020B0609020204030204" pitchFamily="49" charset="0"/>
              </a:rPr>
              <a:t>( numbers[0], numbers[1], numbers[2] );</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std::cout &lt;&lt; "The largest number was "  &lt;&lt; </a:t>
            </a:r>
            <a:r>
              <a:rPr lang="en-CA" sz="1500" dirty="0" err="1" smtClean="0">
                <a:latin typeface="Consolas" panose="020B0609020204030204" pitchFamily="49" charset="0"/>
                <a:cs typeface="Consolas" panose="020B0609020204030204" pitchFamily="49" charset="0"/>
              </a:rPr>
              <a:t>result.second</a:t>
            </a: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&lt;&lt; std::endl;</a:t>
            </a:r>
          </a:p>
          <a:p>
            <a:pPr marL="800100" lvl="2" indent="0">
              <a:buNone/>
            </a:pPr>
            <a:r>
              <a:rPr lang="en-CA" sz="1500" dirty="0">
                <a:latin typeface="Consolas" panose="020B0609020204030204" pitchFamily="49" charset="0"/>
                <a:cs typeface="Consolas" panose="020B0609020204030204" pitchFamily="49" charset="0"/>
              </a:rPr>
              <a:t>    std::cout &lt;&lt; "The </a:t>
            </a:r>
            <a:r>
              <a:rPr lang="en-CA" sz="1500" dirty="0" smtClean="0">
                <a:latin typeface="Consolas" panose="020B0609020204030204" pitchFamily="49" charset="0"/>
                <a:cs typeface="Consolas" panose="020B0609020204030204" pitchFamily="49" charset="0"/>
              </a:rPr>
              <a:t>smallest </a:t>
            </a:r>
            <a:r>
              <a:rPr lang="en-CA" sz="1500" dirty="0">
                <a:latin typeface="Consolas" panose="020B0609020204030204" pitchFamily="49" charset="0"/>
                <a:cs typeface="Consolas" panose="020B0609020204030204" pitchFamily="49" charset="0"/>
              </a:rPr>
              <a:t>number was " &lt;&lt; </a:t>
            </a:r>
            <a:r>
              <a:rPr lang="en-CA" sz="1500" dirty="0" err="1" smtClean="0">
                <a:latin typeface="Consolas" panose="020B0609020204030204" pitchFamily="49" charset="0"/>
                <a:cs typeface="Consolas" panose="020B0609020204030204" pitchFamily="49" charset="0"/>
              </a:rPr>
              <a:t>result.first</a:t>
            </a:r>
            <a:endParaRPr lang="en-CA" sz="1500" dirty="0" smtClean="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&lt;&lt; </a:t>
            </a:r>
            <a:r>
              <a:rPr lang="en-CA" sz="1500" dirty="0">
                <a:latin typeface="Consolas" panose="020B0609020204030204" pitchFamily="49" charset="0"/>
                <a:cs typeface="Consolas" panose="020B0609020204030204" pitchFamily="49" charset="0"/>
              </a:rPr>
              <a:t>std::endl</a:t>
            </a:r>
            <a:r>
              <a:rPr lang="en-CA" sz="1500" dirty="0" smtClean="0">
                <a:latin typeface="Consolas" panose="020B0609020204030204" pitchFamily="49" charset="0"/>
                <a:cs typeface="Consolas" panose="020B0609020204030204" pitchFamily="49" charset="0"/>
              </a:rPr>
              <a:t>;</a:t>
            </a:r>
          </a:p>
          <a:p>
            <a:pPr marL="800100" lvl="2" indent="0">
              <a:buNone/>
            </a:pPr>
            <a:endParaRPr lang="en-CA" sz="14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return 0;</a:t>
            </a:r>
          </a:p>
          <a:p>
            <a:pPr marL="800100" lvl="2" indent="0">
              <a:buNone/>
            </a:pP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800100" lvl="2" indent="0">
              <a:buNone/>
            </a:pP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6025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set class</a:t>
            </a:r>
            <a:endParaRPr lang="en-CA" dirty="0"/>
          </a:p>
        </p:txBody>
      </p:sp>
      <p:sp>
        <p:nvSpPr>
          <p:cNvPr id="3" name="Content Placeholder 2"/>
          <p:cNvSpPr>
            <a:spLocks noGrp="1"/>
          </p:cNvSpPr>
          <p:nvPr>
            <p:ph idx="1"/>
          </p:nvPr>
        </p:nvSpPr>
        <p:spPr/>
        <p:txBody>
          <a:bodyPr/>
          <a:lstStyle/>
          <a:p>
            <a:r>
              <a:rPr lang="en-CA" dirty="0" smtClean="0"/>
              <a:t>A </a:t>
            </a:r>
            <a:r>
              <a:rPr lang="en-CA" i="1" dirty="0" smtClean="0"/>
              <a:t>set</a:t>
            </a:r>
            <a:r>
              <a:rPr lang="en-CA" dirty="0" smtClean="0"/>
              <a:t> is a collection of </a:t>
            </a:r>
            <a:r>
              <a:rPr lang="en-CA" i="1" dirty="0" smtClean="0"/>
              <a:t>elements </a:t>
            </a:r>
            <a:r>
              <a:rPr lang="en-CA" dirty="0" smtClean="0"/>
              <a:t>where repetition and order is ignored</a:t>
            </a:r>
          </a:p>
          <a:p>
            <a:pPr lvl="1"/>
            <a:r>
              <a:rPr lang="en-CA" dirty="0" smtClean="0"/>
              <a:t>The two sets:</a:t>
            </a:r>
          </a:p>
          <a:p>
            <a:pPr marL="0" indent="0" algn="ctr">
              <a:buNone/>
            </a:pPr>
            <a:r>
              <a:rPr lang="en-CA" dirty="0" smtClean="0"/>
              <a:t>{</a:t>
            </a:r>
            <a:r>
              <a:rPr lang="en-CA" i="1" dirty="0" smtClean="0"/>
              <a:t>a</a:t>
            </a:r>
            <a:r>
              <a:rPr lang="en-CA" dirty="0" smtClean="0"/>
              <a:t>, </a:t>
            </a:r>
            <a:r>
              <a:rPr lang="en-CA" i="1" dirty="0" smtClean="0"/>
              <a:t>b</a:t>
            </a:r>
            <a:r>
              <a:rPr lang="en-CA" dirty="0" smtClean="0"/>
              <a:t>, </a:t>
            </a:r>
            <a:r>
              <a:rPr lang="en-CA" i="1" dirty="0" smtClean="0"/>
              <a:t>c</a:t>
            </a:r>
            <a:r>
              <a:rPr lang="en-CA" dirty="0" smtClean="0"/>
              <a:t>} and {</a:t>
            </a:r>
            <a:r>
              <a:rPr lang="en-CA" i="1" dirty="0" smtClean="0"/>
              <a:t>c</a:t>
            </a:r>
            <a:r>
              <a:rPr lang="en-CA" dirty="0" smtClean="0"/>
              <a:t>, </a:t>
            </a:r>
            <a:r>
              <a:rPr lang="en-CA" i="1" dirty="0" smtClean="0"/>
              <a:t>b</a:t>
            </a:r>
            <a:r>
              <a:rPr lang="en-CA" dirty="0" smtClean="0"/>
              <a:t>, </a:t>
            </a:r>
            <a:r>
              <a:rPr lang="en-CA" i="1" dirty="0"/>
              <a:t>c</a:t>
            </a:r>
            <a:r>
              <a:rPr lang="en-CA" dirty="0"/>
              <a:t>, </a:t>
            </a:r>
            <a:r>
              <a:rPr lang="en-CA" i="1" dirty="0" smtClean="0"/>
              <a:t>a</a:t>
            </a:r>
            <a:r>
              <a:rPr lang="en-CA" dirty="0" smtClean="0"/>
              <a:t>, </a:t>
            </a:r>
            <a:r>
              <a:rPr lang="en-CA" i="1" dirty="0" smtClean="0"/>
              <a:t>a</a:t>
            </a:r>
            <a:r>
              <a:rPr lang="en-CA" dirty="0" smtClean="0"/>
              <a:t>, </a:t>
            </a:r>
            <a:r>
              <a:rPr lang="en-CA" i="1" dirty="0" smtClean="0"/>
              <a:t>a</a:t>
            </a:r>
            <a:r>
              <a:rPr lang="en-CA" dirty="0" smtClean="0"/>
              <a:t>, </a:t>
            </a:r>
            <a:r>
              <a:rPr lang="en-CA" i="1" dirty="0" smtClean="0"/>
              <a:t>b</a:t>
            </a:r>
            <a:r>
              <a:rPr lang="en-CA" dirty="0" smtClean="0"/>
              <a:t>, </a:t>
            </a:r>
            <a:r>
              <a:rPr lang="en-CA" i="1" dirty="0" smtClean="0"/>
              <a:t>a</a:t>
            </a:r>
            <a:r>
              <a:rPr lang="en-CA" dirty="0" smtClean="0"/>
              <a:t>, </a:t>
            </a:r>
            <a:r>
              <a:rPr lang="en-CA" i="1" dirty="0" smtClean="0"/>
              <a:t>c</a:t>
            </a:r>
            <a:r>
              <a:rPr lang="en-CA" dirty="0" smtClean="0"/>
              <a:t>, </a:t>
            </a:r>
            <a:r>
              <a:rPr lang="en-CA" i="1" dirty="0" smtClean="0"/>
              <a:t>a</a:t>
            </a:r>
            <a:r>
              <a:rPr lang="en-CA" dirty="0" smtClean="0"/>
              <a:t>}</a:t>
            </a:r>
          </a:p>
          <a:p>
            <a:pPr marL="457200" lvl="1" indent="0">
              <a:buNone/>
            </a:pPr>
            <a:r>
              <a:rPr lang="en-CA" dirty="0" smtClean="0">
                <a:solidFill>
                  <a:prstClr val="black"/>
                </a:solidFill>
              </a:rPr>
              <a:t>	are considered to be the same</a:t>
            </a:r>
          </a:p>
          <a:p>
            <a:pPr lvl="1"/>
            <a:r>
              <a:rPr lang="en-CA" dirty="0" smtClean="0"/>
              <a:t>You can add new elements or you can remove elements from the set</a:t>
            </a:r>
          </a:p>
          <a:p>
            <a:pPr lvl="1"/>
            <a:r>
              <a:rPr lang="en-CA" dirty="0" smtClean="0"/>
              <a:t>Adding an element to a set already containing the element leaves the set unchanged</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2680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set class</a:t>
            </a:r>
            <a:endParaRPr lang="en-CA" dirty="0"/>
          </a:p>
        </p:txBody>
      </p:sp>
      <p:sp>
        <p:nvSpPr>
          <p:cNvPr id="3" name="Content Placeholder 2"/>
          <p:cNvSpPr>
            <a:spLocks noGrp="1"/>
          </p:cNvSpPr>
          <p:nvPr>
            <p:ph idx="1"/>
          </p:nvPr>
        </p:nvSpPr>
        <p:spPr/>
        <p:txBody>
          <a:bodyPr/>
          <a:lstStyle/>
          <a:p>
            <a:r>
              <a:rPr lang="en-CA" dirty="0" smtClean="0"/>
              <a:t>The Standard Template Library has a set class</a:t>
            </a:r>
          </a:p>
          <a:p>
            <a:pPr lvl="1"/>
            <a:r>
              <a:rPr lang="en-CA" dirty="0" smtClean="0"/>
              <a:t>This set is templated, so let’s create a set of integers:</a:t>
            </a:r>
          </a:p>
          <a:p>
            <a:pPr marL="1257300" lvl="3" indent="0">
              <a:buNone/>
            </a:pPr>
            <a:r>
              <a:rPr lang="en-CA" dirty="0" smtClean="0">
                <a:latin typeface="Consolas" panose="020B0609020204030204" pitchFamily="49" charset="0"/>
                <a:cs typeface="Consolas" panose="020B0609020204030204" pitchFamily="49" charset="0"/>
              </a:rPr>
              <a:t>#include &lt;iostream&gt;</a:t>
            </a:r>
          </a:p>
          <a:p>
            <a:pPr marL="1257300" lvl="3" indent="0">
              <a:buNone/>
            </a:pPr>
            <a:r>
              <a:rPr lang="en-CA" dirty="0" smtClean="0">
                <a:latin typeface="Consolas" panose="020B0609020204030204" pitchFamily="49" charset="0"/>
                <a:cs typeface="Consolas" panose="020B0609020204030204" pitchFamily="49" charset="0"/>
              </a:rPr>
              <a:t>#include &lt;set&gt;</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int main();</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int main()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std::set&lt;int&gt; </a:t>
            </a:r>
            <a:r>
              <a:rPr lang="en-CA" dirty="0" err="1" smtClean="0">
                <a:latin typeface="Consolas" panose="020B0609020204030204" pitchFamily="49" charset="0"/>
                <a:cs typeface="Consolas" panose="020B0609020204030204" pitchFamily="49" charset="0"/>
              </a:rPr>
              <a:t>some_numbers</a:t>
            </a:r>
            <a:r>
              <a:rPr lang="en-CA" dirty="0" smtClean="0">
                <a:latin typeface="Consolas" panose="020B0609020204030204" pitchFamily="49" charset="0"/>
                <a:cs typeface="Consolas" panose="020B0609020204030204" pitchFamily="49" charset="0"/>
              </a:rPr>
              <a:t>{};</a:t>
            </a:r>
          </a:p>
          <a:p>
            <a:pPr marL="1257300" lvl="3" indent="0">
              <a:buNone/>
            </a:pP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0;</a:t>
            </a:r>
            <a:endParaRPr lang="en-CA" dirty="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7175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86108</TotalTime>
  <Words>2627</Words>
  <Application>Microsoft Office PowerPoint</Application>
  <PresentationFormat>On-screen Show (4:3)</PresentationFormat>
  <Paragraphs>407</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Custom Design</vt:lpstr>
      <vt:lpstr>MathType 6.0 Equation</vt:lpstr>
      <vt:lpstr>Some standard templated classes</vt:lpstr>
      <vt:lpstr>Outline</vt:lpstr>
      <vt:lpstr>Classses</vt:lpstr>
      <vt:lpstr>The pair class</vt:lpstr>
      <vt:lpstr>The pair class</vt:lpstr>
      <vt:lpstr>The pair class</vt:lpstr>
      <vt:lpstr>The pair class</vt:lpstr>
      <vt:lpstr>The set class</vt:lpstr>
      <vt:lpstr>The set class</vt:lpstr>
      <vt:lpstr>The set class</vt:lpstr>
      <vt:lpstr>The set class</vt:lpstr>
      <vt:lpstr>The set class</vt:lpstr>
      <vt:lpstr>std::set::empty</vt:lpstr>
      <vt:lpstr>std::set::size</vt:lpstr>
      <vt:lpstr>std::set::max_size</vt:lpstr>
      <vt:lpstr>std::set::insert</vt:lpstr>
      <vt:lpstr>std::set::insert</vt:lpstr>
      <vt:lpstr>std::set::erase</vt:lpstr>
      <vt:lpstr>std::set::erase</vt:lpstr>
      <vt:lpstr>Using a set</vt:lpstr>
      <vt:lpstr>Maximum size</vt:lpstr>
      <vt:lpstr>Membership in the set</vt:lpstr>
      <vt:lpstr>Some other classes</vt:lpstr>
      <vt:lpstr>A stack class</vt:lpstr>
      <vt:lpstr>A stack class</vt:lpstr>
      <vt:lpstr>Using a stack</vt:lpstr>
      <vt:lpstr>Important concept</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1437</cp:revision>
  <dcterms:created xsi:type="dcterms:W3CDTF">2009-09-11T23:00:44Z</dcterms:created>
  <dcterms:modified xsi:type="dcterms:W3CDTF">2018-08-22T21:39:09Z</dcterms:modified>
</cp:coreProperties>
</file>